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49"/>
  </p:notesMasterIdLst>
  <p:sldIdLst>
    <p:sldId id="441" r:id="rId5"/>
    <p:sldId id="519" r:id="rId6"/>
    <p:sldId id="442" r:id="rId7"/>
    <p:sldId id="457" r:id="rId8"/>
    <p:sldId id="521" r:id="rId9"/>
    <p:sldId id="523" r:id="rId10"/>
    <p:sldId id="525" r:id="rId11"/>
    <p:sldId id="524" r:id="rId12"/>
    <p:sldId id="566" r:id="rId13"/>
    <p:sldId id="526" r:id="rId14"/>
    <p:sldId id="527" r:id="rId15"/>
    <p:sldId id="529" r:id="rId16"/>
    <p:sldId id="280" r:id="rId17"/>
    <p:sldId id="531" r:id="rId18"/>
    <p:sldId id="532" r:id="rId19"/>
    <p:sldId id="533" r:id="rId20"/>
    <p:sldId id="549" r:id="rId21"/>
    <p:sldId id="548" r:id="rId22"/>
    <p:sldId id="551" r:id="rId23"/>
    <p:sldId id="550" r:id="rId24"/>
    <p:sldId id="471" r:id="rId25"/>
    <p:sldId id="534" r:id="rId26"/>
    <p:sldId id="535" r:id="rId27"/>
    <p:sldId id="536" r:id="rId28"/>
    <p:sldId id="537" r:id="rId29"/>
    <p:sldId id="538" r:id="rId30"/>
    <p:sldId id="539" r:id="rId31"/>
    <p:sldId id="540" r:id="rId32"/>
    <p:sldId id="559" r:id="rId33"/>
    <p:sldId id="562" r:id="rId34"/>
    <p:sldId id="563" r:id="rId35"/>
    <p:sldId id="564" r:id="rId36"/>
    <p:sldId id="553" r:id="rId37"/>
    <p:sldId id="555" r:id="rId38"/>
    <p:sldId id="557" r:id="rId39"/>
    <p:sldId id="567" r:id="rId40"/>
    <p:sldId id="445" r:id="rId41"/>
    <p:sldId id="547" r:id="rId42"/>
    <p:sldId id="451" r:id="rId43"/>
    <p:sldId id="452" r:id="rId44"/>
    <p:sldId id="453" r:id="rId45"/>
    <p:sldId id="454" r:id="rId46"/>
    <p:sldId id="446" r:id="rId47"/>
    <p:sldId id="565"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7"/>
    <a:srgbClr val="FFE7FF"/>
    <a:srgbClr val="FFEBFF"/>
    <a:srgbClr val="EEF7E9"/>
    <a:srgbClr val="FF0066"/>
    <a:srgbClr val="EFFFFF"/>
    <a:srgbClr val="DD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93950" autoAdjust="0"/>
  </p:normalViewPr>
  <p:slideViewPr>
    <p:cSldViewPr snapToGrid="0">
      <p:cViewPr varScale="1">
        <p:scale>
          <a:sx n="69" d="100"/>
          <a:sy n="69" d="100"/>
        </p:scale>
        <p:origin x="62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G:\&#1588;&#1575;&#1582;&#1589;%20&#1607;&#1575;%201404-1385\0&#1588;&#1575;&#1582;&#1589;%20&#1607;&#1575;-1404\00&#1605;&#1581;&#1575;&#1587;&#1576;&#1607;%20&#1588;&#1575;&#1582;&#1589;%20&#1608;%20&#1606;&#1605;&#1608;&#1583;&#1575;&#1585;%201403-2.1\&#1606;&#1605;&#1608;&#1583;&#1575;&#1585;1403\&#1606;&#1605;&#1608;&#1583;&#1575;&#1585;%20&#1588;&#1575;&#1582;&#1589;%20&#1576;&#1575;&#1604;&#1575;&#1740;%2018%20&#1587;&#1575;&#1604;%201403\&#1606;&#1605;&#1608;&#1583;&#1575;&#1585;%20&#1670;&#1575;&#1602;&#1740;%20&#1576;&#1575;&#1604;&#1575;&#1740;18%20&#1587;&#1575;&#1604;%20&#1588;&#1607;&#1585;&#1587;&#1578;&#1575;&#1606;&#1740;1403-9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'آمارخام نمودارها'!$P$48</c:f>
              <c:strCache>
                <c:ptCount val="1"/>
                <c:pt idx="0">
                  <c:v>کشوری</c:v>
                </c:pt>
              </c:strCache>
            </c:strRef>
          </c:tx>
          <c:spPr>
            <a:solidFill>
              <a:srgbClr val="0070C0"/>
            </a:solidFill>
            <a:ln w="21186">
              <a:noFill/>
            </a:ln>
          </c:spPr>
          <c:invertIfNegative val="0"/>
          <c:dLbls>
            <c:spPr>
              <a:noFill/>
              <a:ln w="2118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'آمارخام نمودارها'!$O$49:$O$51</c:f>
              <c:strCache>
                <c:ptCount val="3"/>
                <c:pt idx="0">
                  <c:v>اضافه وزن و چاقی </c:v>
                </c:pt>
                <c:pt idx="1">
                  <c:v>چاقی</c:v>
                </c:pt>
                <c:pt idx="2">
                  <c:v>اضافه وزن </c:v>
                </c:pt>
              </c:strCache>
            </c:strRef>
          </c:cat>
          <c:val>
            <c:numRef>
              <c:f>'آمارخام نمودارها'!$P$49:$P$51</c:f>
              <c:numCache>
                <c:formatCode>General</c:formatCode>
                <c:ptCount val="3"/>
                <c:pt idx="0">
                  <c:v>63.01</c:v>
                </c:pt>
                <c:pt idx="1">
                  <c:v>24.96</c:v>
                </c:pt>
                <c:pt idx="2" formatCode="0.0">
                  <c:v>38</c:v>
                </c:pt>
              </c:numCache>
            </c:numRef>
          </c:val>
          <c:extLst>
            <c:ext xmlns:c16="http://schemas.microsoft.com/office/drawing/2014/chart" uri="{C3380CC4-5D6E-409C-BE32-E72D297353CC}">
              <c16:uniqueId val="{00000000-EB66-4C99-9C69-26EFA777E7F7}"/>
            </c:ext>
          </c:extLst>
        </c:ser>
        <c:ser>
          <c:idx val="1"/>
          <c:order val="1"/>
          <c:tx>
            <c:strRef>
              <c:f>'آمارخام نمودارها'!$Q$48</c:f>
              <c:strCache>
                <c:ptCount val="1"/>
                <c:pt idx="0">
                  <c:v>استان گیلان</c:v>
                </c:pt>
              </c:strCache>
            </c:strRef>
          </c:tx>
          <c:spPr>
            <a:solidFill>
              <a:srgbClr val="CC3399"/>
            </a:solidFill>
            <a:ln w="21186">
              <a:noFill/>
            </a:ln>
          </c:spPr>
          <c:invertIfNegative val="0"/>
          <c:dLbls>
            <c:spPr>
              <a:noFill/>
              <a:ln w="2118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'آمارخام نمودارها'!$O$49:$O$51</c:f>
              <c:strCache>
                <c:ptCount val="3"/>
                <c:pt idx="0">
                  <c:v>اضافه وزن و چاقی </c:v>
                </c:pt>
                <c:pt idx="1">
                  <c:v>چاقی</c:v>
                </c:pt>
                <c:pt idx="2">
                  <c:v>اضافه وزن </c:v>
                </c:pt>
              </c:strCache>
            </c:strRef>
          </c:cat>
          <c:val>
            <c:numRef>
              <c:f>'آمارخام نمودارها'!$Q$49:$Q$51</c:f>
              <c:numCache>
                <c:formatCode>General</c:formatCode>
                <c:ptCount val="3"/>
                <c:pt idx="0">
                  <c:v>71.72</c:v>
                </c:pt>
                <c:pt idx="1">
                  <c:v>34.42</c:v>
                </c:pt>
                <c:pt idx="2">
                  <c:v>37.299999999999997</c:v>
                </c:pt>
              </c:numCache>
            </c:numRef>
          </c:val>
          <c:extLst>
            <c:ext xmlns:c16="http://schemas.microsoft.com/office/drawing/2014/chart" uri="{C3380CC4-5D6E-409C-BE32-E72D297353CC}">
              <c16:uniqueId val="{00000001-EB66-4C99-9C69-26EFA777E7F7}"/>
            </c:ext>
          </c:extLst>
        </c:ser>
        <c:dLbls>
          <c:showLegendKey val="0"/>
          <c:showVal val="0"/>
          <c:showCatName val="0"/>
          <c:showSerName val="0"/>
          <c:showPercent val="0"/>
          <c:showBubbleSize val="0"/>
        </c:dLbls>
        <c:gapWidth val="182"/>
        <c:axId val="886004127"/>
        <c:axId val="1"/>
      </c:barChart>
      <c:catAx>
        <c:axId val="886004127"/>
        <c:scaling>
          <c:orientation val="minMax"/>
        </c:scaling>
        <c:delete val="0"/>
        <c:axPos val="l"/>
        <c:numFmt formatCode="General" sourceLinked="1"/>
        <c:majorTickMark val="none"/>
        <c:minorTickMark val="none"/>
        <c:tickLblPos val="nextTo"/>
        <c:spPr>
          <a:noFill/>
          <a:ln w="794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B Zar" panose="00000400000000000000" pitchFamily="2" charset="-78"/>
              </a:defRPr>
            </a:pPr>
            <a:endParaRPr lang="en-US"/>
          </a:p>
        </c:txPr>
        <c:crossAx val="1"/>
        <c:crosses val="autoZero"/>
        <c:auto val="1"/>
        <c:lblAlgn val="ctr"/>
        <c:lblOffset val="100"/>
        <c:noMultiLvlLbl val="0"/>
      </c:catAx>
      <c:valAx>
        <c:axId val="1"/>
        <c:scaling>
          <c:orientation val="minMax"/>
        </c:scaling>
        <c:delete val="0"/>
        <c:axPos val="b"/>
        <c:majorGridlines>
          <c:spPr>
            <a:ln w="7945" cap="flat" cmpd="sng" algn="ctr">
              <a:solidFill>
                <a:schemeClr val="tx1">
                  <a:lumMod val="15000"/>
                  <a:lumOff val="85000"/>
                </a:schemeClr>
              </a:solidFill>
              <a:round/>
            </a:ln>
            <a:effectLst/>
          </c:spPr>
        </c:majorGridlines>
        <c:numFmt formatCode="General" sourceLinked="1"/>
        <c:majorTickMark val="none"/>
        <c:minorTickMark val="none"/>
        <c:tickLblPos val="nextTo"/>
        <c:spPr>
          <a:ln w="5297">
            <a:noFill/>
          </a:ln>
        </c:spPr>
        <c:txPr>
          <a:bodyPr rot="-60000000" spcFirstLastPara="1" vertOverflow="ellipsis" vert="horz" wrap="square" anchor="ctr" anchorCtr="1"/>
          <a:lstStyle/>
          <a:p>
            <a:pPr>
              <a:defRPr sz="751" b="0" i="0" u="none" strike="noStrike" kern="1200" baseline="0">
                <a:solidFill>
                  <a:schemeClr val="tx1">
                    <a:lumMod val="65000"/>
                    <a:lumOff val="35000"/>
                  </a:schemeClr>
                </a:solidFill>
                <a:latin typeface="+mn-lt"/>
                <a:ea typeface="+mn-ea"/>
                <a:cs typeface="+mn-cs"/>
              </a:defRPr>
            </a:pPr>
            <a:endParaRPr lang="en-US"/>
          </a:p>
        </c:txPr>
        <c:crossAx val="886004127"/>
        <c:crosses val="autoZero"/>
        <c:crossBetween val="between"/>
      </c:valAx>
      <c:spPr>
        <a:noFill/>
        <a:ln w="21186">
          <a:noFill/>
        </a:ln>
      </c:spPr>
    </c:plotArea>
    <c:legend>
      <c:legendPos val="b"/>
      <c:overlay val="0"/>
      <c:spPr>
        <a:noFill/>
        <a:ln w="21186">
          <a:noFill/>
        </a:ln>
      </c:spPr>
      <c:txPr>
        <a:bodyPr rot="0" spcFirstLastPara="1" vertOverflow="ellipsis" vert="horz" wrap="square" anchor="ctr" anchorCtr="1"/>
        <a:lstStyle/>
        <a:p>
          <a:pPr>
            <a:defRPr sz="2000" b="1" i="0" u="none" strike="noStrike" kern="1200" baseline="0">
              <a:solidFill>
                <a:schemeClr val="tx1"/>
              </a:solidFill>
              <a:latin typeface="+mn-lt"/>
              <a:ea typeface="+mn-ea"/>
              <a:cs typeface="B Zar" panose="00000400000000000000" pitchFamily="2" charset="-78"/>
            </a:defRPr>
          </a:pPr>
          <a:endParaRPr lang="en-US"/>
        </a:p>
      </c:txPr>
    </c:legend>
    <c:plotVisOnly val="1"/>
    <c:dispBlanksAs val="gap"/>
    <c:showDLblsOverMax val="0"/>
  </c:chart>
  <c:spPr>
    <a:solidFill>
      <a:schemeClr val="bg1"/>
    </a:solidFill>
    <a:ln w="794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b="1" i="0" u="none" strike="noStrike" baseline="0">
                <a:solidFill>
                  <a:srgbClr val="000000"/>
                </a:solidFill>
                <a:latin typeface="B Zar"/>
                <a:ea typeface="B Zar"/>
                <a:cs typeface="B Zar"/>
              </a:defRPr>
            </a:pPr>
            <a:r>
              <a:rPr lang="fa-IR"/>
              <a:t>مقایسه وضعیت شیوع اضافه وزن و چاقی در جمعیت بالای 18 سال ارزیابی شده به تفکیک شهرستان ،براساس سامانه سیب، استان گیلان سال 1403</a:t>
            </a:r>
          </a:p>
        </c:rich>
      </c:tx>
      <c:overlay val="0"/>
      <c:spPr>
        <a:noFill/>
        <a:ln w="25400">
          <a:noFill/>
        </a:ln>
      </c:spPr>
    </c:title>
    <c:autoTitleDeleted val="0"/>
    <c:plotArea>
      <c:layout/>
      <c:barChart>
        <c:barDir val="col"/>
        <c:grouping val="clustered"/>
        <c:varyColors val="0"/>
        <c:ser>
          <c:idx val="0"/>
          <c:order val="0"/>
          <c:tx>
            <c:strRef>
              <c:f>'آمار خام نمودار1403'!$C$3</c:f>
              <c:strCache>
                <c:ptCount val="1"/>
                <c:pt idx="0">
                  <c:v> اضافه وزن</c:v>
                </c:pt>
              </c:strCache>
            </c:strRef>
          </c:tx>
          <c:spPr>
            <a:solidFill>
              <a:srgbClr val="002060"/>
            </a:solidFill>
            <a:ln>
              <a:solidFill>
                <a:schemeClr val="tx1"/>
              </a:solidFill>
            </a:ln>
            <a:effectLst/>
          </c:spPr>
          <c:invertIfNegative val="0"/>
          <c:dPt>
            <c:idx val="17"/>
            <c:invertIfNegative val="0"/>
            <c:bubble3D val="0"/>
            <c:extLst>
              <c:ext xmlns:c16="http://schemas.microsoft.com/office/drawing/2014/chart" uri="{C3380CC4-5D6E-409C-BE32-E72D297353CC}">
                <c16:uniqueId val="{00000000-2587-4F3C-97CB-1534794A8E13}"/>
              </c:ext>
            </c:extLst>
          </c:dPt>
          <c:dPt>
            <c:idx val="18"/>
            <c:invertIfNegative val="0"/>
            <c:bubble3D val="0"/>
            <c:spPr>
              <a:solidFill>
                <a:srgbClr val="00B0F0"/>
              </a:solidFill>
              <a:ln>
                <a:solidFill>
                  <a:schemeClr val="tx1"/>
                </a:solidFill>
              </a:ln>
              <a:effectLst/>
            </c:spPr>
            <c:extLst>
              <c:ext xmlns:c16="http://schemas.microsoft.com/office/drawing/2014/chart" uri="{C3380CC4-5D6E-409C-BE32-E72D297353CC}">
                <c16:uniqueId val="{00000002-2587-4F3C-97CB-1534794A8E13}"/>
              </c:ext>
            </c:extLst>
          </c:dPt>
          <c:dLbls>
            <c:spPr>
              <a:noFill/>
              <a:ln w="25400">
                <a:noFill/>
              </a:ln>
            </c:spPr>
            <c:txPr>
              <a:bodyPr rot="-5400000" vert="horz" wrap="square" lIns="38100" tIns="19050" rIns="38100" bIns="19050" anchor="ctr">
                <a:spAutoFit/>
              </a:bodyPr>
              <a:lstStyle/>
              <a:p>
                <a:pPr algn="ctr">
                  <a:defRPr sz="9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 خام نمودار1403'!$B$4:$B$21</c:f>
              <c:strCache>
                <c:ptCount val="18"/>
                <c:pt idx="0">
                  <c:v>آستارا</c:v>
                </c:pt>
                <c:pt idx="1">
                  <c:v>آستانه اشرفیه</c:v>
                </c:pt>
                <c:pt idx="2">
                  <c:v>املش</c:v>
                </c:pt>
                <c:pt idx="3">
                  <c:v>انزلی</c:v>
                </c:pt>
                <c:pt idx="4">
                  <c:v>تالش</c:v>
                </c:pt>
                <c:pt idx="5">
                  <c:v>خمام </c:v>
                </c:pt>
                <c:pt idx="6">
                  <c:v>رشت</c:v>
                </c:pt>
                <c:pt idx="7">
                  <c:v>رضوانشهر</c:v>
                </c:pt>
                <c:pt idx="8">
                  <c:v>رودبار</c:v>
                </c:pt>
                <c:pt idx="9">
                  <c:v>رودسر</c:v>
                </c:pt>
                <c:pt idx="10">
                  <c:v>سیاهکل</c:v>
                </c:pt>
                <c:pt idx="11">
                  <c:v>شفت</c:v>
                </c:pt>
                <c:pt idx="12">
                  <c:v>صومعه سرا</c:v>
                </c:pt>
                <c:pt idx="13">
                  <c:v>فومن</c:v>
                </c:pt>
                <c:pt idx="14">
                  <c:v>لاهیجان</c:v>
                </c:pt>
                <c:pt idx="15">
                  <c:v>لنگرود</c:v>
                </c:pt>
                <c:pt idx="16">
                  <c:v>ماسال</c:v>
                </c:pt>
                <c:pt idx="17">
                  <c:v>جمع کل استان</c:v>
                </c:pt>
              </c:strCache>
            </c:strRef>
          </c:cat>
          <c:val>
            <c:numRef>
              <c:f>'آمار خام نمودار1403'!$C$4:$C$21</c:f>
              <c:numCache>
                <c:formatCode>0.00</c:formatCode>
                <c:ptCount val="18"/>
                <c:pt idx="0">
                  <c:v>37.899117178081127</c:v>
                </c:pt>
                <c:pt idx="1">
                  <c:v>32.077470862183674</c:v>
                </c:pt>
                <c:pt idx="2">
                  <c:v>31.358402217019449</c:v>
                </c:pt>
                <c:pt idx="3">
                  <c:v>35.256704710080918</c:v>
                </c:pt>
                <c:pt idx="4">
                  <c:v>34.419726197884252</c:v>
                </c:pt>
                <c:pt idx="5">
                  <c:v>33.055544636188529</c:v>
                </c:pt>
                <c:pt idx="6">
                  <c:v>35.595864454174183</c:v>
                </c:pt>
                <c:pt idx="7">
                  <c:v>35.251764925896488</c:v>
                </c:pt>
                <c:pt idx="8">
                  <c:v>31.334826275787186</c:v>
                </c:pt>
                <c:pt idx="9">
                  <c:v>31.862221774599657</c:v>
                </c:pt>
                <c:pt idx="10">
                  <c:v>29.241289482253336</c:v>
                </c:pt>
                <c:pt idx="11">
                  <c:v>30.260178579057545</c:v>
                </c:pt>
                <c:pt idx="12">
                  <c:v>31.217406420210921</c:v>
                </c:pt>
                <c:pt idx="13">
                  <c:v>31.048838511055138</c:v>
                </c:pt>
                <c:pt idx="14">
                  <c:v>34.08062309230607</c:v>
                </c:pt>
                <c:pt idx="15">
                  <c:v>30.427708042770806</c:v>
                </c:pt>
                <c:pt idx="16">
                  <c:v>34.442760854799104</c:v>
                </c:pt>
                <c:pt idx="17">
                  <c:v>33.299235372755781</c:v>
                </c:pt>
              </c:numCache>
            </c:numRef>
          </c:val>
          <c:extLst>
            <c:ext xmlns:c16="http://schemas.microsoft.com/office/drawing/2014/chart" uri="{C3380CC4-5D6E-409C-BE32-E72D297353CC}">
              <c16:uniqueId val="{00000003-2587-4F3C-97CB-1534794A8E13}"/>
            </c:ext>
          </c:extLst>
        </c:ser>
        <c:ser>
          <c:idx val="1"/>
          <c:order val="1"/>
          <c:tx>
            <c:strRef>
              <c:f>'آمار خام نمودار1403'!$D$3</c:f>
              <c:strCache>
                <c:ptCount val="1"/>
                <c:pt idx="0">
                  <c:v>  چاقی</c:v>
                </c:pt>
              </c:strCache>
            </c:strRef>
          </c:tx>
          <c:invertIfNegative val="0"/>
          <c:dLbls>
            <c:spPr>
              <a:noFill/>
              <a:ln w="25400">
                <a:noFill/>
              </a:ln>
            </c:spPr>
            <c:txPr>
              <a:bodyPr rot="-5400000" vert="horz"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 خام نمودار1403'!$B$4:$B$21</c:f>
              <c:strCache>
                <c:ptCount val="18"/>
                <c:pt idx="0">
                  <c:v>آستارا</c:v>
                </c:pt>
                <c:pt idx="1">
                  <c:v>آستانه اشرفیه</c:v>
                </c:pt>
                <c:pt idx="2">
                  <c:v>املش</c:v>
                </c:pt>
                <c:pt idx="3">
                  <c:v>انزلی</c:v>
                </c:pt>
                <c:pt idx="4">
                  <c:v>تالش</c:v>
                </c:pt>
                <c:pt idx="5">
                  <c:v>خمام </c:v>
                </c:pt>
                <c:pt idx="6">
                  <c:v>رشت</c:v>
                </c:pt>
                <c:pt idx="7">
                  <c:v>رضوانشهر</c:v>
                </c:pt>
                <c:pt idx="8">
                  <c:v>رودبار</c:v>
                </c:pt>
                <c:pt idx="9">
                  <c:v>رودسر</c:v>
                </c:pt>
                <c:pt idx="10">
                  <c:v>سیاهکل</c:v>
                </c:pt>
                <c:pt idx="11">
                  <c:v>شفت</c:v>
                </c:pt>
                <c:pt idx="12">
                  <c:v>صومعه سرا</c:v>
                </c:pt>
                <c:pt idx="13">
                  <c:v>فومن</c:v>
                </c:pt>
                <c:pt idx="14">
                  <c:v>لاهیجان</c:v>
                </c:pt>
                <c:pt idx="15">
                  <c:v>لنگرود</c:v>
                </c:pt>
                <c:pt idx="16">
                  <c:v>ماسال</c:v>
                </c:pt>
                <c:pt idx="17">
                  <c:v>جمع کل استان</c:v>
                </c:pt>
              </c:strCache>
            </c:strRef>
          </c:cat>
          <c:val>
            <c:numRef>
              <c:f>'آمار خام نمودار1403'!$D$4:$D$21</c:f>
              <c:numCache>
                <c:formatCode>0.00</c:formatCode>
                <c:ptCount val="18"/>
                <c:pt idx="0">
                  <c:v>25.574612063936531</c:v>
                </c:pt>
                <c:pt idx="1">
                  <c:v>23.041667693369146</c:v>
                </c:pt>
                <c:pt idx="2">
                  <c:v>20.822781786038512</c:v>
                </c:pt>
                <c:pt idx="3">
                  <c:v>24.963782198508884</c:v>
                </c:pt>
                <c:pt idx="4">
                  <c:v>29.198817672682015</c:v>
                </c:pt>
                <c:pt idx="5">
                  <c:v>25.5434568968906</c:v>
                </c:pt>
                <c:pt idx="6">
                  <c:v>21.590198314875455</c:v>
                </c:pt>
                <c:pt idx="7">
                  <c:v>25.924540651736873</c:v>
                </c:pt>
                <c:pt idx="8">
                  <c:v>24.881243213897939</c:v>
                </c:pt>
                <c:pt idx="9">
                  <c:v>18.555745795145533</c:v>
                </c:pt>
                <c:pt idx="10">
                  <c:v>17.714099641810485</c:v>
                </c:pt>
                <c:pt idx="11">
                  <c:v>24.381595249284402</c:v>
                </c:pt>
                <c:pt idx="12">
                  <c:v>19.466334453586743</c:v>
                </c:pt>
                <c:pt idx="13">
                  <c:v>21.56801007556675</c:v>
                </c:pt>
                <c:pt idx="14">
                  <c:v>23.990457144861942</c:v>
                </c:pt>
                <c:pt idx="15">
                  <c:v>22.06183170618317</c:v>
                </c:pt>
                <c:pt idx="16">
                  <c:v>26.976331051779091</c:v>
                </c:pt>
                <c:pt idx="17">
                  <c:v>23.10404927597796</c:v>
                </c:pt>
              </c:numCache>
            </c:numRef>
          </c:val>
          <c:extLst>
            <c:ext xmlns:c16="http://schemas.microsoft.com/office/drawing/2014/chart" uri="{C3380CC4-5D6E-409C-BE32-E72D297353CC}">
              <c16:uniqueId val="{00000004-2587-4F3C-97CB-1534794A8E13}"/>
            </c:ext>
          </c:extLst>
        </c:ser>
        <c:dLbls>
          <c:showLegendKey val="0"/>
          <c:showVal val="0"/>
          <c:showCatName val="0"/>
          <c:showSerName val="0"/>
          <c:showPercent val="0"/>
          <c:showBubbleSize val="0"/>
        </c:dLbls>
        <c:gapWidth val="219"/>
        <c:overlap val="-27"/>
        <c:axId val="220222592"/>
        <c:axId val="1"/>
      </c:barChart>
      <c:catAx>
        <c:axId val="220222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vert="horz"/>
          <a:lstStyle/>
          <a:p>
            <a:pPr>
              <a:defRPr sz="1000" b="1" i="0" u="none" strike="noStrike" baseline="0">
                <a:solidFill>
                  <a:srgbClr val="000000"/>
                </a:solidFill>
                <a:latin typeface="Calibri"/>
                <a:ea typeface="Calibri"/>
                <a:cs typeface="Calibri"/>
              </a:defRPr>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en-US"/>
          </a:p>
        </c:txPr>
        <c:crossAx val="220222592"/>
        <c:crosses val="autoZero"/>
        <c:crossBetween val="between"/>
      </c:valAx>
      <c:spPr>
        <a:noFill/>
        <a:ln>
          <a:solidFill>
            <a:schemeClr val="tx1"/>
          </a:solidFill>
        </a:ln>
        <a:effectLst/>
      </c:spPr>
    </c:plotArea>
    <c:legend>
      <c:legendPos val="b"/>
      <c:overlay val="0"/>
      <c:spPr>
        <a:noFill/>
        <a:ln w="25400">
          <a:noFill/>
        </a:ln>
      </c:spPr>
      <c:txPr>
        <a:bodyPr/>
        <a:lstStyle/>
        <a:p>
          <a:pPr>
            <a:defRPr sz="101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A67F47-44A0-4AD3-9CEF-B1540CDFBB08}" type="datetimeFigureOut">
              <a:rPr lang="en-US" smtClean="0"/>
              <a:t>8/30/2025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F0D6B8-9BAD-4EC4-8AD2-9991684E68E0}" type="slidenum">
              <a:rPr lang="en-US" smtClean="0"/>
              <a:t>‹#›</a:t>
            </a:fld>
            <a:endParaRPr lang="en-US"/>
          </a:p>
        </p:txBody>
      </p:sp>
    </p:spTree>
    <p:extLst>
      <p:ext uri="{BB962C8B-B14F-4D97-AF65-F5344CB8AC3E}">
        <p14:creationId xmlns:p14="http://schemas.microsoft.com/office/powerpoint/2010/main" val="95379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6E60A5A1-D41A-A6CA-5E9E-36033E14449B}"/>
              </a:ext>
            </a:extLst>
          </p:cNvPr>
          <p:cNvSpPr>
            <a:spLocks noGrp="1" noChangeArrowheads="1"/>
          </p:cNvSpPr>
          <p:nvPr>
            <p:ph type="sldNum" sz="quarter" idx="5"/>
          </p:nvPr>
        </p:nvSpPr>
        <p:spPr>
          <a:ln/>
        </p:spPr>
        <p:txBody>
          <a:bodyPr/>
          <a:lstStyle/>
          <a:p>
            <a:fld id="{9AA20753-E91C-4593-AD63-7C40CEFDEBE7}" type="slidenum">
              <a:rPr lang="en-US" altLang="fa-IR"/>
              <a:pPr/>
              <a:t>13</a:t>
            </a:fld>
            <a:endParaRPr lang="en-US" altLang="fa-IR"/>
          </a:p>
        </p:txBody>
      </p:sp>
      <p:sp>
        <p:nvSpPr>
          <p:cNvPr id="664581" name="Rectangle 5">
            <a:extLst>
              <a:ext uri="{FF2B5EF4-FFF2-40B4-BE49-F238E27FC236}">
                <a16:creationId xmlns:a16="http://schemas.microsoft.com/office/drawing/2014/main" id="{85A51F0B-5C4D-9E4F-12E5-D8E618151D60}"/>
              </a:ext>
            </a:extLst>
          </p:cNvPr>
          <p:cNvSpPr>
            <a:spLocks noGrp="1" noRot="1" noChangeAspect="1" noChangeArrowheads="1" noTextEdit="1"/>
          </p:cNvSpPr>
          <p:nvPr>
            <p:ph type="sldImg"/>
          </p:nvPr>
        </p:nvSpPr>
        <p:spPr>
          <a:ln/>
        </p:spPr>
      </p:sp>
      <p:sp>
        <p:nvSpPr>
          <p:cNvPr id="664582" name="Rectangle 6">
            <a:extLst>
              <a:ext uri="{FF2B5EF4-FFF2-40B4-BE49-F238E27FC236}">
                <a16:creationId xmlns:a16="http://schemas.microsoft.com/office/drawing/2014/main" id="{2F266FDF-F8DA-1DB1-8759-9216A53A0413}"/>
              </a:ext>
            </a:extLst>
          </p:cNvPr>
          <p:cNvSpPr>
            <a:spLocks noGrp="1" noChangeArrowheads="1"/>
          </p:cNvSpPr>
          <p:nvPr>
            <p:ph type="body" idx="1"/>
          </p:nvPr>
        </p:nvSpPr>
        <p:spPr/>
        <p:txBody>
          <a:bodyPr/>
          <a:lstStyle/>
          <a:p>
            <a:r>
              <a:rPr lang="en-US" altLang="fa-IR"/>
              <a:t>Obesity is caused by ingesting more energy than is expended over a long period of time.  The excess calories that are consumed lead to an accumulation of body fat either by being stored as fat or preventing the mobilization and oxidation of endogenous fat.  In general, ingesting 3500 kcal more (or less) than expended will lead to a gain (or loss) of approximately 1 lb of fat.  Genetic factors may influence the amount of weight gained with overfeeding.  In one study, weight gain varied greatly among 12 monozygotic twin pairs who were chronically overfed 1000 kcal/d [1].  However, weight gains were very similar within each member of a twin pair.  In another study, body fat gain after 8 weeks of overfeeding also varied among study subjects but was inversely related to changes in nonvolitional energy expenditure, such as fidgeting, which may be determined genetically [2]. </a:t>
            </a:r>
          </a:p>
          <a:p>
            <a:r>
              <a:rPr lang="en-US" altLang="fa-IR" sz="900"/>
              <a:t>1. Bouchard C, Tremblay A, Despres JP, et al. The response to long-term overfeeding in identical twins. N Engl J Med 1990;322:1477-1482.</a:t>
            </a:r>
          </a:p>
          <a:p>
            <a:r>
              <a:rPr lang="en-US" altLang="fa-IR" sz="900"/>
              <a:t>2. Levine JA, Eberhardt NL, Jensen MD. Role of nonexercise activity thermogenesis in resistance to fat gain in humans. Science 1999;282:212-214.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1921-0587-34A6-DF56-15062C6B3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1F456-1603-1E77-4865-20D8C296D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924C7-2638-B8B9-F433-22A4D3818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B35784-8650-9B42-4B52-BD168F261414}"/>
              </a:ext>
            </a:extLst>
          </p:cNvPr>
          <p:cNvSpPr>
            <a:spLocks noGrp="1"/>
          </p:cNvSpPr>
          <p:nvPr>
            <p:ph type="sldNum" sz="quarter" idx="10"/>
          </p:nvPr>
        </p:nvSpPr>
        <p:spPr/>
        <p:txBody>
          <a:bodyPr/>
          <a:lstStyle/>
          <a:p>
            <a:fld id="{04F0D6B8-9BAD-4EC4-8AD2-9991684E68E0}" type="slidenum">
              <a:rPr lang="en-US" smtClean="0"/>
              <a:t>44</a:t>
            </a:fld>
            <a:endParaRPr lang="en-US"/>
          </a:p>
        </p:txBody>
      </p:sp>
    </p:spTree>
    <p:extLst>
      <p:ext uri="{BB962C8B-B14F-4D97-AF65-F5344CB8AC3E}">
        <p14:creationId xmlns:p14="http://schemas.microsoft.com/office/powerpoint/2010/main" val="114905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AE42-E951-37F6-3684-9CEFBC23C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DE513B8B-43BF-D6B1-8948-D464602A9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BB9CF49C-88E0-9F89-836E-B11C8981BBF1}"/>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5" name="Footer Placeholder 4">
            <a:extLst>
              <a:ext uri="{FF2B5EF4-FFF2-40B4-BE49-F238E27FC236}">
                <a16:creationId xmlns:a16="http://schemas.microsoft.com/office/drawing/2014/main" id="{A25156E0-FBF5-A12E-AE0A-75F43EA36CF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0967C6C-EEDD-CEAB-0BF0-84EF38B4214F}"/>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238429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3C35-CD9E-685B-3416-A6F3186400B5}"/>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FC763FA8-8EC8-2A2E-D6A0-AB9692146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2FE7AABE-C442-E952-F328-B5724016DD6F}"/>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5" name="Footer Placeholder 4">
            <a:extLst>
              <a:ext uri="{FF2B5EF4-FFF2-40B4-BE49-F238E27FC236}">
                <a16:creationId xmlns:a16="http://schemas.microsoft.com/office/drawing/2014/main" id="{BEDCF21C-13D6-056E-0C7C-E9807B28768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9EEBEF19-ACC6-8D88-F0BC-C717C0CE6469}"/>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61302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DD80E-FED9-E125-31AA-D5E8A98C3F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69DBBB5A-78D0-6730-D3E6-EE2585E789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87CD9D89-6FDF-9B07-65E1-E8A94D96F6E0}"/>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5" name="Footer Placeholder 4">
            <a:extLst>
              <a:ext uri="{FF2B5EF4-FFF2-40B4-BE49-F238E27FC236}">
                <a16:creationId xmlns:a16="http://schemas.microsoft.com/office/drawing/2014/main" id="{388DA01C-A1FD-644E-3D77-1D23CD46E15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5899099-1EA0-637E-2ABC-B154B869750E}"/>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26358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857E-E077-634C-194B-CFA77BC344F0}"/>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C36AED85-B652-395A-E32C-93F39276C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5B09F29-37A3-6035-1D78-523AC8CAE2F9}"/>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5" name="Footer Placeholder 4">
            <a:extLst>
              <a:ext uri="{FF2B5EF4-FFF2-40B4-BE49-F238E27FC236}">
                <a16:creationId xmlns:a16="http://schemas.microsoft.com/office/drawing/2014/main" id="{43757EEF-8571-7B73-84F4-93C1D5B99D9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48C0D9E-4561-788C-ECD9-D1FDBAE4568F}"/>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30637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A674-F02C-9486-269A-FCCAA42A92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14477C69-46C4-20AB-3DBE-B1D7ABC12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CC164-BB93-F9AB-0164-8315CADFBEE9}"/>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5" name="Footer Placeholder 4">
            <a:extLst>
              <a:ext uri="{FF2B5EF4-FFF2-40B4-BE49-F238E27FC236}">
                <a16:creationId xmlns:a16="http://schemas.microsoft.com/office/drawing/2014/main" id="{E463903B-F9BB-D291-DA84-5EF69B5CFCA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F760002-68F9-A463-ED21-72E4E946F65E}"/>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7866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E841-A5F7-4583-8FA7-45D662B15E7D}"/>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7910293F-547F-7925-D1F0-C56212CAA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51048898-918B-B5C0-DE82-2A9475013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25D6F919-EFF9-D013-A346-09CC2B08C7FB}"/>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6" name="Footer Placeholder 5">
            <a:extLst>
              <a:ext uri="{FF2B5EF4-FFF2-40B4-BE49-F238E27FC236}">
                <a16:creationId xmlns:a16="http://schemas.microsoft.com/office/drawing/2014/main" id="{A2417C9B-A263-A5D4-83EB-5ED8550ECF45}"/>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D28EB536-E60F-BC96-2B53-0FA4C54AC525}"/>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390067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AD09-9EEF-A216-6C0A-1DC9F62BB4E2}"/>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90D54779-6255-53F2-DE2A-EAC536CAF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ED311-B969-C655-A1C9-2424D75A8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0DA41918-9C0D-D9DE-9933-1CFDABCA1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84FF9-335E-99B2-147D-35B276D7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949EA4BA-4413-F117-EEDC-9272FF7B1550}"/>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8" name="Footer Placeholder 7">
            <a:extLst>
              <a:ext uri="{FF2B5EF4-FFF2-40B4-BE49-F238E27FC236}">
                <a16:creationId xmlns:a16="http://schemas.microsoft.com/office/drawing/2014/main" id="{CC1F30F2-EC72-CBC2-0F71-FF9FD816370B}"/>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30A9834A-74F3-029E-F3FA-ED0A8EDBE446}"/>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202101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B218-8B36-54B7-D019-4152D9E6BE32}"/>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3E44BB6E-81D0-73CF-5301-97B26DB80496}"/>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4" name="Footer Placeholder 3">
            <a:extLst>
              <a:ext uri="{FF2B5EF4-FFF2-40B4-BE49-F238E27FC236}">
                <a16:creationId xmlns:a16="http://schemas.microsoft.com/office/drawing/2014/main" id="{1FAB10C2-A767-F463-7FDD-4275DDA71A6F}"/>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56C460D1-A72A-878D-E4E3-7CCB3552845E}"/>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89222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2F129-C534-4B1A-2853-E3A489B3759A}"/>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3" name="Footer Placeholder 2">
            <a:extLst>
              <a:ext uri="{FF2B5EF4-FFF2-40B4-BE49-F238E27FC236}">
                <a16:creationId xmlns:a16="http://schemas.microsoft.com/office/drawing/2014/main" id="{8048ADD5-80B4-8912-6F23-0BF63B5E3539}"/>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8352B238-5DBA-664C-1A38-D4FD3418CF2A}"/>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339052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3128-6282-663B-AF33-EA3D34239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0680590C-248A-8B90-E98B-8027DEAA8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15C2A4DF-B662-A892-C33B-1933972A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67EC2-64A6-2FF4-DE8E-D6B1107EC3E0}"/>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6" name="Footer Placeholder 5">
            <a:extLst>
              <a:ext uri="{FF2B5EF4-FFF2-40B4-BE49-F238E27FC236}">
                <a16:creationId xmlns:a16="http://schemas.microsoft.com/office/drawing/2014/main" id="{D4531628-54A2-CF23-E152-6586F2D75EE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1ACA6A35-374B-DA80-5A43-EFA72F641F54}"/>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408667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4505-EC8A-3383-FB48-633CF8A42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97173544-D930-85B3-D338-9D1398AC3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1BA12002-0419-AC3A-94C3-7CCEEE66D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2F53A-CF9F-AB9C-089C-BDF427165215}"/>
              </a:ext>
            </a:extLst>
          </p:cNvPr>
          <p:cNvSpPr>
            <a:spLocks noGrp="1"/>
          </p:cNvSpPr>
          <p:nvPr>
            <p:ph type="dt" sz="half" idx="10"/>
          </p:nvPr>
        </p:nvSpPr>
        <p:spPr/>
        <p:txBody>
          <a:bodyPr/>
          <a:lstStyle/>
          <a:p>
            <a:fld id="{38565680-3365-47BF-99F6-921A94FC9F5F}" type="datetimeFigureOut">
              <a:rPr lang="fa-IR" smtClean="0"/>
              <a:t>1447/03/07</a:t>
            </a:fld>
            <a:endParaRPr lang="fa-IR"/>
          </a:p>
        </p:txBody>
      </p:sp>
      <p:sp>
        <p:nvSpPr>
          <p:cNvPr id="6" name="Footer Placeholder 5">
            <a:extLst>
              <a:ext uri="{FF2B5EF4-FFF2-40B4-BE49-F238E27FC236}">
                <a16:creationId xmlns:a16="http://schemas.microsoft.com/office/drawing/2014/main" id="{A3AC1E4B-BC34-5C49-6C74-46239604DF2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FDCDF2D0-8167-76BE-4C13-02CEF2FFFD1C}"/>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96579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9BF48-2BC2-B85B-3C80-9E2476ABD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952A5CD5-1804-7F8E-C3A4-4576213A6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206A1716-9C52-6FB7-0669-7D7082044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65680-3365-47BF-99F6-921A94FC9F5F}" type="datetimeFigureOut">
              <a:rPr lang="fa-IR" smtClean="0"/>
              <a:t>1447/03/07</a:t>
            </a:fld>
            <a:endParaRPr lang="fa-IR"/>
          </a:p>
        </p:txBody>
      </p:sp>
      <p:sp>
        <p:nvSpPr>
          <p:cNvPr id="5" name="Footer Placeholder 4">
            <a:extLst>
              <a:ext uri="{FF2B5EF4-FFF2-40B4-BE49-F238E27FC236}">
                <a16:creationId xmlns:a16="http://schemas.microsoft.com/office/drawing/2014/main" id="{90F5568E-5A88-B2C2-A0AF-6E29CD66B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E8305421-C859-D3D0-DB3E-C378BB695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8092D-458C-43B6-BA6C-74ED39EF8E49}" type="slidenum">
              <a:rPr lang="fa-IR" smtClean="0"/>
              <a:t>‹#›</a:t>
            </a:fld>
            <a:endParaRPr lang="fa-IR"/>
          </a:p>
        </p:txBody>
      </p:sp>
    </p:spTree>
    <p:extLst>
      <p:ext uri="{BB962C8B-B14F-4D97-AF65-F5344CB8AC3E}">
        <p14:creationId xmlns:p14="http://schemas.microsoft.com/office/powerpoint/2010/main" val="32350257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01F7-080C-514C-C425-16D3123FCC3E}"/>
              </a:ext>
            </a:extLst>
          </p:cNvPr>
          <p:cNvSpPr>
            <a:spLocks noGrp="1"/>
          </p:cNvSpPr>
          <p:nvPr>
            <p:ph type="ctrTitle"/>
          </p:nvPr>
        </p:nvSpPr>
        <p:spPr>
          <a:xfrm>
            <a:off x="943898" y="383459"/>
            <a:ext cx="10864644" cy="1917289"/>
          </a:xfrm>
          <a:solidFill>
            <a:srgbClr val="FFEBFF"/>
          </a:solidFill>
        </p:spPr>
        <p:txBody>
          <a:bodyPr>
            <a:normAutofit fontScale="90000"/>
          </a:bodyPr>
          <a:lstStyle/>
          <a:p>
            <a:pPr rtl="1"/>
            <a:r>
              <a:rPr lang="fa-IR" sz="3100" b="1" dirty="0">
                <a:solidFill>
                  <a:schemeClr val="tx1"/>
                </a:solidFill>
                <a:cs typeface="B Traffic" panose="00000400000000000000" pitchFamily="2" charset="-78"/>
              </a:rPr>
              <a:t>بسمه تعالی</a:t>
            </a:r>
            <a:br>
              <a:rPr lang="fa-IR" sz="3100" b="1" dirty="0">
                <a:solidFill>
                  <a:schemeClr val="tx1"/>
                </a:solidFill>
                <a:cs typeface="B Traffic" panose="00000400000000000000" pitchFamily="2" charset="-78"/>
              </a:rPr>
            </a:br>
            <a:r>
              <a:rPr lang="fa-IR" sz="9600" b="1" dirty="0">
                <a:solidFill>
                  <a:schemeClr val="tx1"/>
                </a:solidFill>
                <a:cs typeface="B Zar" pitchFamily="2" charset="-78"/>
              </a:rPr>
              <a:t/>
            </a:r>
            <a:br>
              <a:rPr lang="fa-IR" sz="9600" b="1" dirty="0">
                <a:solidFill>
                  <a:schemeClr val="tx1"/>
                </a:solidFill>
                <a:cs typeface="B Zar" pitchFamily="2" charset="-78"/>
              </a:rPr>
            </a:br>
            <a:r>
              <a:rPr lang="fa-IR" sz="3600" b="1" dirty="0">
                <a:cs typeface="B Titr" panose="00000700000000000000" pitchFamily="2" charset="-78"/>
              </a:rPr>
              <a:t>پیشگیری و کنترل</a:t>
            </a:r>
            <a:r>
              <a:rPr lang="en-US" sz="3600" b="1" dirty="0">
                <a:cs typeface="B Titr" panose="00000700000000000000" pitchFamily="2" charset="-78"/>
              </a:rPr>
              <a:t> </a:t>
            </a:r>
            <a:r>
              <a:rPr lang="fa-IR" sz="3600" b="1" dirty="0">
                <a:cs typeface="B Titr" panose="00000700000000000000" pitchFamily="2" charset="-78"/>
              </a:rPr>
              <a:t>اضافه وزن و چاقی در بزرگسالان</a:t>
            </a:r>
            <a:endParaRPr lang="fa-IR" sz="2700" dirty="0">
              <a:cs typeface="B Titr" panose="00000700000000000000" pitchFamily="2" charset="-78"/>
            </a:endParaRPr>
          </a:p>
        </p:txBody>
      </p:sp>
      <p:sp>
        <p:nvSpPr>
          <p:cNvPr id="3" name="Subtitle 2">
            <a:extLst>
              <a:ext uri="{FF2B5EF4-FFF2-40B4-BE49-F238E27FC236}">
                <a16:creationId xmlns:a16="http://schemas.microsoft.com/office/drawing/2014/main" id="{960491A7-EB18-B3E9-00A8-12609ED2708C}"/>
              </a:ext>
            </a:extLst>
          </p:cNvPr>
          <p:cNvSpPr>
            <a:spLocks noGrp="1"/>
          </p:cNvSpPr>
          <p:nvPr>
            <p:ph type="subTitle" idx="1"/>
          </p:nvPr>
        </p:nvSpPr>
        <p:spPr>
          <a:xfrm>
            <a:off x="2748116" y="5568437"/>
            <a:ext cx="9144000" cy="1127329"/>
          </a:xfrm>
        </p:spPr>
        <p:txBody>
          <a:bodyPr>
            <a:normAutofit fontScale="92500" lnSpcReduction="20000"/>
          </a:bodyPr>
          <a:lstStyle/>
          <a:p>
            <a:r>
              <a:rPr lang="fa-IR" b="1" dirty="0">
                <a:cs typeface="B Zar" pitchFamily="2" charset="-78"/>
              </a:rPr>
              <a:t>ابراهیمی فرد</a:t>
            </a:r>
          </a:p>
          <a:p>
            <a:r>
              <a:rPr lang="fa-IR" b="1" dirty="0">
                <a:cs typeface="B Zar" pitchFamily="2" charset="-78"/>
              </a:rPr>
              <a:t> گروه بهبود تغذیه جامعه معاونت بهداشتی دانشگاه علوم پزشکی گیلان</a:t>
            </a:r>
          </a:p>
          <a:p>
            <a:r>
              <a:rPr lang="fa-IR" b="1" dirty="0">
                <a:cs typeface="B Zar" pitchFamily="2" charset="-78"/>
              </a:rPr>
              <a:t>سال 1404</a:t>
            </a:r>
            <a:endParaRPr lang="fa-IR" dirty="0"/>
          </a:p>
        </p:txBody>
      </p:sp>
      <p:pic>
        <p:nvPicPr>
          <p:cNvPr id="4" name="Picture 3">
            <a:extLst>
              <a:ext uri="{FF2B5EF4-FFF2-40B4-BE49-F238E27FC236}">
                <a16:creationId xmlns:a16="http://schemas.microsoft.com/office/drawing/2014/main" id="{3B1AA960-C273-ED20-DED1-B41A3767DE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3459" y="2625213"/>
            <a:ext cx="5238750" cy="2943225"/>
          </a:xfrm>
          <a:prstGeom prst="rect">
            <a:avLst/>
          </a:prstGeom>
        </p:spPr>
      </p:pic>
      <p:sp>
        <p:nvSpPr>
          <p:cNvPr id="5" name="Subtitle 2">
            <a:extLst>
              <a:ext uri="{FF2B5EF4-FFF2-40B4-BE49-F238E27FC236}">
                <a16:creationId xmlns:a16="http://schemas.microsoft.com/office/drawing/2014/main" id="{4C83B83B-E845-B11B-91E6-42C348FCCB63}"/>
              </a:ext>
            </a:extLst>
          </p:cNvPr>
          <p:cNvSpPr txBox="1">
            <a:spLocks/>
          </p:cNvSpPr>
          <p:nvPr/>
        </p:nvSpPr>
        <p:spPr>
          <a:xfrm>
            <a:off x="5117689" y="2625212"/>
            <a:ext cx="4999703" cy="1127329"/>
          </a:xfrm>
          <a:prstGeom prst="rect">
            <a:avLst/>
          </a:prstGeom>
          <a:solidFill>
            <a:srgbClr val="DDFFFF"/>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b="1" dirty="0">
                <a:cs typeface="B Zar" pitchFamily="2" charset="-78"/>
              </a:rPr>
              <a:t>ویژه مراقبین سلامت و بهورزان</a:t>
            </a:r>
            <a:endParaRPr lang="fa-IR" dirty="0"/>
          </a:p>
        </p:txBody>
      </p:sp>
    </p:spTree>
    <p:extLst>
      <p:ext uri="{BB962C8B-B14F-4D97-AF65-F5344CB8AC3E}">
        <p14:creationId xmlns:p14="http://schemas.microsoft.com/office/powerpoint/2010/main" val="368260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99016-5635-7F21-8890-74BC848A5BF5}"/>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532F132-90FC-B579-1305-771FDDC7D34A}"/>
              </a:ext>
            </a:extLst>
          </p:cNvPr>
          <p:cNvSpPr txBox="1">
            <a:spLocks/>
          </p:cNvSpPr>
          <p:nvPr/>
        </p:nvSpPr>
        <p:spPr>
          <a:xfrm>
            <a:off x="1403132" y="1108841"/>
            <a:ext cx="10168758" cy="5486400"/>
          </a:xfrm>
          <a:prstGeom prst="rect">
            <a:avLst/>
          </a:prstGeom>
          <a:solidFill>
            <a:srgbClr val="EFFFFF"/>
          </a:solidFill>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rtl="1">
              <a:buFontTx/>
              <a:buNone/>
              <a:defRPr/>
            </a:pPr>
            <a:endParaRPr lang="fa-IR" sz="2000" b="1" dirty="0">
              <a:solidFill>
                <a:schemeClr val="tx1"/>
              </a:solidFill>
              <a:cs typeface="B Nazanin" panose="00000400000000000000" pitchFamily="2" charset="-78"/>
            </a:endParaRPr>
          </a:p>
          <a:p>
            <a:pPr algn="just" rtl="1">
              <a:buFont typeface="Wingdings" panose="05000000000000000000" pitchFamily="2" charset="2"/>
              <a:buChar char="q"/>
              <a:defRPr/>
            </a:pPr>
            <a:r>
              <a:rPr lang="fa-IR" sz="2600" dirty="0">
                <a:solidFill>
                  <a:schemeClr val="tx1"/>
                </a:solidFill>
                <a:cs typeface="B Traffic" panose="00000400000000000000" pitchFamily="2" charset="-78"/>
              </a:rPr>
              <a:t>چاقی یکی از مشکلات بهداشتی در جهان است وپیامد ناخوسته ی تغییر شیوه زندگی ورفتار</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اضافه وزن و چاقی ناشی از انباشته شدن بیش از حد یا غیر عادی چربی در بدن می باشد که نهایتاً موجب مشکلات سلامتی خواهد شد.</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بهترین شاخص سنجش اضافه وزن و چاقی در جامعه شاخص توده بدنی (</a:t>
            </a:r>
            <a:r>
              <a:rPr lang="en-US" sz="2600" dirty="0">
                <a:solidFill>
                  <a:schemeClr val="tx1"/>
                </a:solidFill>
                <a:cs typeface="B Traffic" panose="00000400000000000000" pitchFamily="2" charset="-78"/>
              </a:rPr>
              <a:t>BMI</a:t>
            </a:r>
            <a:r>
              <a:rPr lang="fa-IR" sz="2600" dirty="0">
                <a:solidFill>
                  <a:schemeClr val="tx1"/>
                </a:solidFill>
                <a:cs typeface="B Traffic" panose="00000400000000000000" pitchFamily="2" charset="-78"/>
              </a:rPr>
              <a:t>) است:</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اضافه وزن : </a:t>
            </a:r>
            <a:r>
              <a:rPr lang="en-US" sz="2600" dirty="0">
                <a:solidFill>
                  <a:schemeClr val="tx1"/>
                </a:solidFill>
                <a:cs typeface="B Traffic" panose="00000400000000000000" pitchFamily="2" charset="-78"/>
              </a:rPr>
              <a:t>BMI</a:t>
            </a:r>
            <a:r>
              <a:rPr lang="fa-IR" sz="2600" dirty="0">
                <a:solidFill>
                  <a:schemeClr val="tx1"/>
                </a:solidFill>
                <a:cs typeface="B Traffic" panose="00000400000000000000" pitchFamily="2" charset="-78"/>
              </a:rPr>
              <a:t> مساوی و بیشتر از 25 و کمتر از 30(29.9-25)</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چاقی: </a:t>
            </a:r>
            <a:r>
              <a:rPr lang="en-US" sz="2600" dirty="0">
                <a:solidFill>
                  <a:schemeClr val="tx1"/>
                </a:solidFill>
                <a:cs typeface="B Traffic" panose="00000400000000000000" pitchFamily="2" charset="-78"/>
              </a:rPr>
              <a:t>BMI</a:t>
            </a:r>
            <a:r>
              <a:rPr lang="fa-IR" sz="2600" dirty="0">
                <a:solidFill>
                  <a:schemeClr val="tx1"/>
                </a:solidFill>
                <a:cs typeface="B Traffic" panose="00000400000000000000" pitchFamily="2" charset="-78"/>
              </a:rPr>
              <a:t> مساوی و بیشتر از 30</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چاقی شکمی:</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دور کمر مساوی یا بیشتر از 90 سانتی متر (در هر دو جنس)</a:t>
            </a:r>
          </a:p>
          <a:p>
            <a:pPr marL="0" indent="0" algn="just" rtl="1">
              <a:buFontTx/>
              <a:buNone/>
              <a:defRPr/>
            </a:pPr>
            <a:endParaRPr lang="fa-IR" sz="2000" b="1" dirty="0">
              <a:cs typeface="B Nazanin" panose="00000400000000000000" pitchFamily="2" charset="-78"/>
            </a:endParaRPr>
          </a:p>
          <a:p>
            <a:pPr algn="just" rtl="1">
              <a:defRPr/>
            </a:pPr>
            <a:endParaRPr lang="fa-IR" sz="2000" b="1" dirty="0">
              <a:cs typeface="B Nazanin" panose="00000400000000000000" pitchFamily="2" charset="-78"/>
            </a:endParaRPr>
          </a:p>
          <a:p>
            <a:pPr algn="just" rtl="1">
              <a:defRPr/>
            </a:pPr>
            <a:endParaRPr lang="en-US" dirty="0"/>
          </a:p>
        </p:txBody>
      </p:sp>
      <p:sp>
        <p:nvSpPr>
          <p:cNvPr id="6" name="Title 1">
            <a:extLst>
              <a:ext uri="{FF2B5EF4-FFF2-40B4-BE49-F238E27FC236}">
                <a16:creationId xmlns:a16="http://schemas.microsoft.com/office/drawing/2014/main" id="{329EE742-E9CA-F0E7-1DAB-AF998867ACEC}"/>
              </a:ext>
            </a:extLst>
          </p:cNvPr>
          <p:cNvSpPr>
            <a:spLocks noGrp="1"/>
          </p:cNvSpPr>
          <p:nvPr>
            <p:ph type="title"/>
          </p:nvPr>
        </p:nvSpPr>
        <p:spPr>
          <a:xfrm>
            <a:off x="3342289" y="469079"/>
            <a:ext cx="8229600" cy="639762"/>
          </a:xfrm>
        </p:spPr>
        <p:txBody>
          <a:bodyPr>
            <a:normAutofit/>
          </a:bodyPr>
          <a:lstStyle/>
          <a:p>
            <a:pPr algn="r"/>
            <a:r>
              <a:rPr lang="fa-IR" altLang="en-US" sz="3600" b="1" dirty="0">
                <a:solidFill>
                  <a:srgbClr val="C00000"/>
                </a:solidFill>
                <a:cs typeface="B Zar" pitchFamily="2" charset="-78"/>
              </a:rPr>
              <a:t>تعریف</a:t>
            </a:r>
            <a:r>
              <a:rPr lang="fa-IR" altLang="en-US" sz="3600" b="1" dirty="0">
                <a:solidFill>
                  <a:srgbClr val="C00000"/>
                </a:solidFill>
              </a:rPr>
              <a:t> </a:t>
            </a:r>
            <a:r>
              <a:rPr lang="fa-IR" altLang="en-US" sz="3600" b="1" dirty="0">
                <a:solidFill>
                  <a:srgbClr val="C00000"/>
                </a:solidFill>
                <a:cs typeface="B Zar" pitchFamily="2" charset="-78"/>
              </a:rPr>
              <a:t>چاقی</a:t>
            </a:r>
            <a:endParaRPr lang="en-US" altLang="en-US" b="1" dirty="0">
              <a:solidFill>
                <a:srgbClr val="C00000"/>
              </a:solidFill>
              <a:cs typeface="B Zar" pitchFamily="2" charset="-78"/>
            </a:endParaRPr>
          </a:p>
        </p:txBody>
      </p:sp>
      <p:pic>
        <p:nvPicPr>
          <p:cNvPr id="2" name="Picture 1" descr="D:\فشارخون92\1319360422_dregt54654y5ye5yt.jpg">
            <a:extLst>
              <a:ext uri="{FF2B5EF4-FFF2-40B4-BE49-F238E27FC236}">
                <a16:creationId xmlns:a16="http://schemas.microsoft.com/office/drawing/2014/main" id="{141B2302-C0FD-6069-9836-8AEE277FCF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530" y="4057631"/>
            <a:ext cx="2719288" cy="21929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79754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7187E-B5AD-B4CE-9D4E-A1906DE73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9849D-370C-CB56-BB3F-D13F8BFB919D}"/>
              </a:ext>
            </a:extLst>
          </p:cNvPr>
          <p:cNvSpPr>
            <a:spLocks noGrp="1"/>
          </p:cNvSpPr>
          <p:nvPr>
            <p:ph type="title"/>
          </p:nvPr>
        </p:nvSpPr>
        <p:spPr>
          <a:xfrm>
            <a:off x="1981200" y="214290"/>
            <a:ext cx="8229600" cy="1000132"/>
          </a:xfrm>
        </p:spPr>
        <p:txBody>
          <a:bodyPr>
            <a:normAutofit/>
          </a:bodyPr>
          <a:lstStyle/>
          <a:p>
            <a:pPr algn="ctr" rtl="1"/>
            <a:r>
              <a:rPr lang="fa-IR" b="1" dirty="0">
                <a:solidFill>
                  <a:srgbClr val="C00000"/>
                </a:solidFill>
                <a:cs typeface="B Zar" pitchFamily="2" charset="-78"/>
              </a:rPr>
              <a:t>انواع چاقی در بزرگسالان</a:t>
            </a:r>
          </a:p>
        </p:txBody>
      </p:sp>
      <p:sp>
        <p:nvSpPr>
          <p:cNvPr id="3" name="Content Placeholder 2">
            <a:extLst>
              <a:ext uri="{FF2B5EF4-FFF2-40B4-BE49-F238E27FC236}">
                <a16:creationId xmlns:a16="http://schemas.microsoft.com/office/drawing/2014/main" id="{F9BE3727-95EF-E01B-F937-B07378932339}"/>
              </a:ext>
            </a:extLst>
          </p:cNvPr>
          <p:cNvSpPr>
            <a:spLocks noGrp="1"/>
          </p:cNvSpPr>
          <p:nvPr>
            <p:ph idx="1"/>
          </p:nvPr>
        </p:nvSpPr>
        <p:spPr>
          <a:xfrm>
            <a:off x="4291781" y="1357298"/>
            <a:ext cx="7359892" cy="5214974"/>
          </a:xfrm>
        </p:spPr>
        <p:txBody>
          <a:bodyPr>
            <a:normAutofit/>
          </a:bodyPr>
          <a:lstStyle/>
          <a:p>
            <a:pPr algn="justLow" rtl="1"/>
            <a:r>
              <a:rPr lang="fa-IR" sz="2800" b="1" dirty="0">
                <a:solidFill>
                  <a:srgbClr val="C00000"/>
                </a:solidFill>
                <a:cs typeface="B Zar" pitchFamily="2" charset="-78"/>
              </a:rPr>
              <a:t>چاقی مردانه </a:t>
            </a:r>
            <a:r>
              <a:rPr lang="fa-IR" sz="2800" dirty="0">
                <a:cs typeface="B Zar" pitchFamily="2" charset="-78"/>
              </a:rPr>
              <a:t>به شکل سیب که قسمت چربی در شکم (ناحیه مرکزی بدن) تجمع می یابد این افراد بیشتر از دسته دیگر در معرض خطر عوارض بیماریها بالاخص بیماریهای قلبی</a:t>
            </a:r>
            <a:r>
              <a:rPr lang="en-US" sz="2800" dirty="0">
                <a:cs typeface="B Zar" pitchFamily="2" charset="-78"/>
              </a:rPr>
              <a:t> </a:t>
            </a:r>
            <a:r>
              <a:rPr lang="fa-IR" sz="2800" dirty="0">
                <a:cs typeface="B Zar" pitchFamily="2" charset="-78"/>
              </a:rPr>
              <a:t>عروقی هستند.</a:t>
            </a:r>
          </a:p>
          <a:p>
            <a:pPr algn="justLow" rtl="1">
              <a:buNone/>
            </a:pPr>
            <a:endParaRPr lang="fa-IR" sz="2800" dirty="0">
              <a:cs typeface="B Zar" pitchFamily="2" charset="-78"/>
            </a:endParaRPr>
          </a:p>
          <a:p>
            <a:pPr algn="justLow" rtl="1">
              <a:buNone/>
            </a:pPr>
            <a:endParaRPr lang="fa-IR" sz="2800" dirty="0">
              <a:cs typeface="B Zar" pitchFamily="2" charset="-78"/>
            </a:endParaRPr>
          </a:p>
          <a:p>
            <a:pPr algn="justLow" rtl="1"/>
            <a:r>
              <a:rPr lang="fa-IR" sz="2800" b="1" dirty="0">
                <a:solidFill>
                  <a:srgbClr val="FF0000"/>
                </a:solidFill>
                <a:cs typeface="B Zar" pitchFamily="2" charset="-78"/>
              </a:rPr>
              <a:t>چاقی زنانه</a:t>
            </a:r>
            <a:r>
              <a:rPr lang="fa-IR" sz="2800" dirty="0">
                <a:cs typeface="B Zar" pitchFamily="2" charset="-78"/>
              </a:rPr>
              <a:t>(به شکل گلابی)که قسمت عمده چربی در قسمتهای محیطی (عمدتا در باسن و ران) تجمع می یابد. این نوع توزیع چربی نسبت به نوع مردانه خطر کمتری را به همراه دارد.</a:t>
            </a:r>
          </a:p>
        </p:txBody>
      </p:sp>
      <p:pic>
        <p:nvPicPr>
          <p:cNvPr id="4" name="Picture 2" descr="G:\Downloads\Compressed\download (29).jpg">
            <a:extLst>
              <a:ext uri="{FF2B5EF4-FFF2-40B4-BE49-F238E27FC236}">
                <a16:creationId xmlns:a16="http://schemas.microsoft.com/office/drawing/2014/main" id="{8BD04919-6BCD-E571-5D40-F70B68B51B72}"/>
              </a:ext>
            </a:extLst>
          </p:cNvPr>
          <p:cNvPicPr>
            <a:picLocks noChangeAspect="1" noChangeArrowheads="1"/>
          </p:cNvPicPr>
          <p:nvPr/>
        </p:nvPicPr>
        <p:blipFill>
          <a:blip r:embed="rId2">
            <a:lum bright="-10000"/>
          </a:blip>
          <a:srcRect/>
          <a:stretch>
            <a:fillRect/>
          </a:stretch>
        </p:blipFill>
        <p:spPr bwMode="auto">
          <a:xfrm>
            <a:off x="191729" y="1357298"/>
            <a:ext cx="4100052" cy="4630994"/>
          </a:xfrm>
          <a:prstGeom prst="rect">
            <a:avLst/>
          </a:prstGeom>
          <a:noFill/>
          <a:ln>
            <a:solidFill>
              <a:schemeClr val="accent1"/>
            </a:solidFill>
          </a:ln>
        </p:spPr>
      </p:pic>
    </p:spTree>
    <p:extLst>
      <p:ext uri="{BB962C8B-B14F-4D97-AF65-F5344CB8AC3E}">
        <p14:creationId xmlns:p14="http://schemas.microsoft.com/office/powerpoint/2010/main" val="66147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C24C-B760-C671-CA62-261A1CBA9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591F1-9EE6-09A4-B147-4091C84BE801}"/>
              </a:ext>
            </a:extLst>
          </p:cNvPr>
          <p:cNvSpPr txBox="1">
            <a:spLocks/>
          </p:cNvSpPr>
          <p:nvPr/>
        </p:nvSpPr>
        <p:spPr>
          <a:xfrm>
            <a:off x="1970690" y="328559"/>
            <a:ext cx="8229600" cy="639762"/>
          </a:xfrm>
          <a:prstGeom prst="rect">
            <a:avLst/>
          </a:prstGeom>
          <a:solidFill>
            <a:srgbClr val="FFEBFF"/>
          </a:solidFill>
        </p:spPr>
        <p:txBody>
          <a:bodyPr>
            <a:normAutofit fontScale="3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a-IR" sz="10700" b="1" dirty="0">
                <a:solidFill>
                  <a:srgbClr val="C00000"/>
                </a:solidFill>
                <a:cs typeface="B Titr" panose="00000700000000000000" pitchFamily="2" charset="-78"/>
              </a:rPr>
              <a:t>علل بروز اضافه وزن و چاقی</a:t>
            </a:r>
            <a:r>
              <a:rPr lang="en-US" dirty="0"/>
              <a:t/>
            </a:r>
            <a:br>
              <a:rPr lang="en-US" dirty="0"/>
            </a:br>
            <a:endParaRPr lang="en-US" dirty="0"/>
          </a:p>
        </p:txBody>
      </p:sp>
      <p:sp>
        <p:nvSpPr>
          <p:cNvPr id="3" name="Content Placeholder 2">
            <a:extLst>
              <a:ext uri="{FF2B5EF4-FFF2-40B4-BE49-F238E27FC236}">
                <a16:creationId xmlns:a16="http://schemas.microsoft.com/office/drawing/2014/main" id="{5731F6BD-F600-0E70-1343-24EB398C5954}"/>
              </a:ext>
            </a:extLst>
          </p:cNvPr>
          <p:cNvSpPr txBox="1">
            <a:spLocks/>
          </p:cNvSpPr>
          <p:nvPr/>
        </p:nvSpPr>
        <p:spPr>
          <a:xfrm>
            <a:off x="294968" y="984087"/>
            <a:ext cx="11503742" cy="571500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rtl="1">
              <a:buFontTx/>
              <a:buNone/>
              <a:defRPr/>
            </a:pPr>
            <a:r>
              <a:rPr lang="fa-IR" sz="2000" dirty="0">
                <a:solidFill>
                  <a:srgbClr val="0070C0"/>
                </a:solidFill>
                <a:latin typeface="+mj-lt"/>
                <a:ea typeface="+mj-ea"/>
                <a:cs typeface="B Titr" panose="00000700000000000000" pitchFamily="2" charset="-78"/>
              </a:rPr>
              <a:t>علت ژنتیکی:</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وجود چاقی در هر دو والد: چاقی در فرزندان به ميزان 80%</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وجود چاقي در يكي از والدين: چاقي در فرزندان به ميزان 50%</a:t>
            </a:r>
          </a:p>
          <a:p>
            <a:pPr marL="0" indent="0" algn="r" rtl="1">
              <a:buFontTx/>
              <a:buNone/>
              <a:defRPr/>
            </a:pPr>
            <a:r>
              <a:rPr lang="fa-IR" sz="2000" dirty="0">
                <a:solidFill>
                  <a:srgbClr val="0070C0"/>
                </a:solidFill>
                <a:latin typeface="+mj-lt"/>
                <a:ea typeface="+mj-ea"/>
                <a:cs typeface="B Titr" panose="00000700000000000000" pitchFamily="2" charset="-78"/>
              </a:rPr>
              <a:t>علت تغذیه ای: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عدم تعادل بین انرژی دریافتی و انرژی مصرفی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افزایش دریافت انرژی (افزایش مصرف غذاهای پرکالری  چرب و  شيرين)</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افزایش کم تحرکی (تغییرات محیطی و اجتماعی)</a:t>
            </a:r>
          </a:p>
          <a:p>
            <a:pPr marL="0" indent="0" algn="r" rtl="1">
              <a:buFontTx/>
              <a:buNone/>
              <a:defRPr/>
            </a:pPr>
            <a:r>
              <a:rPr lang="fa-IR" sz="2100" dirty="0">
                <a:solidFill>
                  <a:srgbClr val="0070C0"/>
                </a:solidFill>
                <a:latin typeface="+mj-lt"/>
                <a:ea typeface="+mj-ea"/>
                <a:cs typeface="B Titr" panose="00000700000000000000" pitchFamily="2" charset="-78"/>
              </a:rPr>
              <a:t>ساير علل</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بيماري ها ( اختلالات هورمونی،کم کاری تیروئید، افسردگی، سندرم تخمدان پلی کیستیک، نارسایی احتقانی قلب، ادم ناشی از نارسایی کبدی و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کاهش متابوليسم  با افزايش سن</a:t>
            </a:r>
          </a:p>
          <a:p>
            <a:pPr algn="r" rtl="1">
              <a:buClr>
                <a:schemeClr val="accent2">
                  <a:lumMod val="75000"/>
                </a:schemeClr>
              </a:buClr>
              <a:buFont typeface="Wingdings" pitchFamily="2" charset="2"/>
              <a:buChar char="ü"/>
              <a:defRPr/>
            </a:pPr>
            <a:r>
              <a:rPr lang="fa-IR" sz="2200" b="1" dirty="0">
                <a:solidFill>
                  <a:schemeClr val="tx1"/>
                </a:solidFill>
                <a:cs typeface="B Nazanin" panose="00000400000000000000" pitchFamily="2" charset="-78"/>
              </a:rPr>
              <a:t>مصرف طولانی مدت برخی داروها (کورتون ،قرصهای ضد بارداری، داروهای ضد تشنج ، بتابلاکر ها ( برای فشار خون بالا ، داروهای ضد افسردگی و داروهایی که برای درمان بیماریهای روانی تجویز می شوند).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مصرف الكل</a:t>
            </a:r>
          </a:p>
        </p:txBody>
      </p:sp>
    </p:spTree>
    <p:extLst>
      <p:ext uri="{BB962C8B-B14F-4D97-AF65-F5344CB8AC3E}">
        <p14:creationId xmlns:p14="http://schemas.microsoft.com/office/powerpoint/2010/main" val="74351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6">
            <a:extLst>
              <a:ext uri="{FF2B5EF4-FFF2-40B4-BE49-F238E27FC236}">
                <a16:creationId xmlns:a16="http://schemas.microsoft.com/office/drawing/2014/main" id="{3730104E-81E2-20C6-14B7-3D4951B0FC8F}"/>
              </a:ext>
            </a:extLst>
          </p:cNvPr>
          <p:cNvSpPr txBox="1">
            <a:spLocks noChangeArrowheads="1"/>
          </p:cNvSpPr>
          <p:nvPr/>
        </p:nvSpPr>
        <p:spPr bwMode="auto">
          <a:xfrm rot="21266864">
            <a:off x="2652237" y="3665025"/>
            <a:ext cx="2284413" cy="1025525"/>
          </a:xfrm>
          <a:prstGeom prst="rect">
            <a:avLst/>
          </a:prstGeom>
          <a:gradFill rotWithShape="0">
            <a:gsLst>
              <a:gs pos="0">
                <a:srgbClr val="339933"/>
              </a:gs>
              <a:gs pos="100000">
                <a:srgbClr val="339933">
                  <a:gamma/>
                  <a:shade val="66275"/>
                  <a:invGamma/>
                </a:srgbClr>
              </a:gs>
            </a:gsLst>
            <a:lin ang="5400000" scaled="1"/>
          </a:gradFill>
          <a:ln w="1905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0"/>
              </a:spcBef>
            </a:pPr>
            <a:endParaRPr lang="en-US" altLang="en-US" sz="3000"/>
          </a:p>
          <a:p>
            <a:pPr eaLnBrk="0" hangingPunct="0">
              <a:spcBef>
                <a:spcPct val="0"/>
              </a:spcBef>
            </a:pPr>
            <a:endParaRPr lang="en-US" altLang="en-US" sz="3000"/>
          </a:p>
        </p:txBody>
      </p:sp>
      <p:sp>
        <p:nvSpPr>
          <p:cNvPr id="70658" name="Oval 2">
            <a:extLst>
              <a:ext uri="{FF2B5EF4-FFF2-40B4-BE49-F238E27FC236}">
                <a16:creationId xmlns:a16="http://schemas.microsoft.com/office/drawing/2014/main" id="{DC4D7AD1-6340-D074-F4A0-1CC443B230AF}"/>
              </a:ext>
            </a:extLst>
          </p:cNvPr>
          <p:cNvSpPr>
            <a:spLocks noChangeArrowheads="1"/>
          </p:cNvSpPr>
          <p:nvPr/>
        </p:nvSpPr>
        <p:spPr bwMode="blackWhite">
          <a:xfrm>
            <a:off x="5024242" y="1342104"/>
            <a:ext cx="2146517" cy="1763048"/>
          </a:xfrm>
          <a:prstGeom prst="ellipse">
            <a:avLst/>
          </a:prstGeom>
          <a:solidFill>
            <a:srgbClr val="FFCC00"/>
          </a:solidFill>
          <a:ln w="127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9" name="Rectangle 13">
            <a:extLst>
              <a:ext uri="{FF2B5EF4-FFF2-40B4-BE49-F238E27FC236}">
                <a16:creationId xmlns:a16="http://schemas.microsoft.com/office/drawing/2014/main" id="{3B02FE8A-9C68-B1B9-4422-F35A581214D7}"/>
              </a:ext>
            </a:extLst>
          </p:cNvPr>
          <p:cNvSpPr>
            <a:spLocks noGrp="1" noChangeArrowheads="1"/>
          </p:cNvSpPr>
          <p:nvPr>
            <p:ph type="title"/>
          </p:nvPr>
        </p:nvSpPr>
        <p:spPr>
          <a:xfrm>
            <a:off x="132734" y="722671"/>
            <a:ext cx="4439265" cy="2470351"/>
          </a:xfrm>
          <a:solidFill>
            <a:schemeClr val="accent5">
              <a:lumMod val="20000"/>
              <a:lumOff val="80000"/>
            </a:schemeClr>
          </a:solidFill>
        </p:spPr>
        <p:txBody>
          <a:bodyPr>
            <a:noAutofit/>
          </a:bodyPr>
          <a:lstStyle/>
          <a:p>
            <a:pPr algn="ctr" rtl="1">
              <a:lnSpc>
                <a:spcPct val="150000"/>
              </a:lnSpc>
              <a:defRPr/>
            </a:pPr>
            <a:r>
              <a:rPr lang="fa-IR" sz="2400" b="1" dirty="0">
                <a:cs typeface="B Zar" pitchFamily="2" charset="-78"/>
              </a:rPr>
              <a:t>اگر فرد بین </a:t>
            </a:r>
            <a:r>
              <a:rPr lang="fa-IR" sz="2400" b="1" dirty="0">
                <a:solidFill>
                  <a:srgbClr val="C00000"/>
                </a:solidFill>
                <a:cs typeface="B Zar" pitchFamily="2" charset="-78"/>
              </a:rPr>
              <a:t>دریافت و مصرف انرژی </a:t>
            </a:r>
            <a:r>
              <a:rPr lang="fa-IR" sz="2400" b="1" dirty="0">
                <a:cs typeface="B Zar" pitchFamily="2" charset="-78"/>
              </a:rPr>
              <a:t>از طریق </a:t>
            </a:r>
            <a:r>
              <a:rPr lang="fa-IR" sz="2400" b="1" dirty="0">
                <a:solidFill>
                  <a:schemeClr val="accent6">
                    <a:lumMod val="50000"/>
                  </a:schemeClr>
                </a:solidFill>
                <a:cs typeface="B Zar" pitchFamily="2" charset="-78"/>
              </a:rPr>
              <a:t>خوردن</a:t>
            </a:r>
            <a:r>
              <a:rPr lang="fa-IR" sz="2400" b="1" dirty="0">
                <a:cs typeface="B Zar" pitchFamily="2" charset="-78"/>
              </a:rPr>
              <a:t> و </a:t>
            </a:r>
            <a:r>
              <a:rPr lang="fa-IR" sz="2400" b="1" dirty="0">
                <a:solidFill>
                  <a:schemeClr val="accent6">
                    <a:lumMod val="50000"/>
                  </a:schemeClr>
                </a:solidFill>
                <a:cs typeface="B Zar" pitchFamily="2" charset="-78"/>
              </a:rPr>
              <a:t>ورزش</a:t>
            </a:r>
            <a:r>
              <a:rPr lang="fa-IR" sz="2400" b="1" dirty="0">
                <a:solidFill>
                  <a:schemeClr val="accent2">
                    <a:lumMod val="75000"/>
                  </a:schemeClr>
                </a:solidFill>
                <a:cs typeface="B Zar" pitchFamily="2" charset="-78"/>
              </a:rPr>
              <a:t> </a:t>
            </a:r>
            <a:r>
              <a:rPr lang="fa-IR" sz="2400" b="1" dirty="0">
                <a:cs typeface="B Zar" pitchFamily="2" charset="-78"/>
              </a:rPr>
              <a:t>منظم  </a:t>
            </a:r>
            <a:r>
              <a:rPr lang="fa-IR" sz="2400" b="1" dirty="0">
                <a:solidFill>
                  <a:schemeClr val="accent2">
                    <a:lumMod val="50000"/>
                  </a:schemeClr>
                </a:solidFill>
                <a:cs typeface="B Zar" pitchFamily="2" charset="-78"/>
              </a:rPr>
              <a:t>تعادل برقرار نکند</a:t>
            </a:r>
            <a:r>
              <a:rPr lang="fa-IR" sz="2400" b="1" dirty="0">
                <a:solidFill>
                  <a:srgbClr val="00B050"/>
                </a:solidFill>
                <a:cs typeface="B Zar" pitchFamily="2" charset="-78"/>
              </a:rPr>
              <a:t> </a:t>
            </a:r>
            <a:r>
              <a:rPr lang="fa-IR" sz="2400" b="1" dirty="0">
                <a:cs typeface="B Zar" pitchFamily="2" charset="-78"/>
              </a:rPr>
              <a:t>چربی ساخته می شود و فرد </a:t>
            </a:r>
            <a:r>
              <a:rPr lang="fa-IR" sz="2400" b="1" dirty="0">
                <a:solidFill>
                  <a:srgbClr val="FF0000"/>
                </a:solidFill>
                <a:cs typeface="B Zar" pitchFamily="2" charset="-78"/>
              </a:rPr>
              <a:t>دچار اضافه وزن و چاقی </a:t>
            </a:r>
            <a:r>
              <a:rPr lang="fa-IR" sz="2400" b="1" dirty="0">
                <a:cs typeface="B Zar" pitchFamily="2" charset="-78"/>
              </a:rPr>
              <a:t>می شود.</a:t>
            </a:r>
          </a:p>
        </p:txBody>
      </p:sp>
      <p:sp>
        <p:nvSpPr>
          <p:cNvPr id="70659" name="Rectangle 3">
            <a:extLst>
              <a:ext uri="{FF2B5EF4-FFF2-40B4-BE49-F238E27FC236}">
                <a16:creationId xmlns:a16="http://schemas.microsoft.com/office/drawing/2014/main" id="{5F75CC94-6770-757F-313B-1F308986690F}"/>
              </a:ext>
            </a:extLst>
          </p:cNvPr>
          <p:cNvSpPr>
            <a:spLocks noGrp="1" noChangeArrowheads="1"/>
          </p:cNvSpPr>
          <p:nvPr>
            <p:ph type="body" idx="4294967295"/>
          </p:nvPr>
        </p:nvSpPr>
        <p:spPr>
          <a:xfrm>
            <a:off x="4970165" y="1970086"/>
            <a:ext cx="2146517" cy="958850"/>
          </a:xfrm>
        </p:spPr>
        <p:txBody>
          <a:bodyPr>
            <a:normAutofit/>
          </a:bodyPr>
          <a:lstStyle/>
          <a:p>
            <a:pPr marL="0" indent="4763" algn="ctr">
              <a:lnSpc>
                <a:spcPct val="85000"/>
              </a:lnSpc>
              <a:spcBef>
                <a:spcPct val="0"/>
              </a:spcBef>
              <a:buNone/>
            </a:pPr>
            <a:r>
              <a:rPr lang="fa-IR" altLang="en-US" sz="3200" b="1" dirty="0">
                <a:solidFill>
                  <a:srgbClr val="7030A0"/>
                </a:solidFill>
                <a:cs typeface="B Titr" panose="00000700000000000000" pitchFamily="2" charset="-78"/>
              </a:rPr>
              <a:t>ذخایر چربی</a:t>
            </a:r>
            <a:endParaRPr lang="en-US" altLang="en-US" sz="3200" b="1" dirty="0">
              <a:solidFill>
                <a:srgbClr val="7030A0"/>
              </a:solidFill>
              <a:cs typeface="B Titr" panose="00000700000000000000" pitchFamily="2" charset="-78"/>
            </a:endParaRPr>
          </a:p>
        </p:txBody>
      </p:sp>
      <p:sp>
        <p:nvSpPr>
          <p:cNvPr id="70660" name="Rectangle 4">
            <a:extLst>
              <a:ext uri="{FF2B5EF4-FFF2-40B4-BE49-F238E27FC236}">
                <a16:creationId xmlns:a16="http://schemas.microsoft.com/office/drawing/2014/main" id="{A5555115-DEB7-9167-97FD-EF87318C869F}"/>
              </a:ext>
            </a:extLst>
          </p:cNvPr>
          <p:cNvSpPr>
            <a:spLocks noChangeArrowheads="1"/>
          </p:cNvSpPr>
          <p:nvPr/>
        </p:nvSpPr>
        <p:spPr bwMode="auto">
          <a:xfrm rot="21226938">
            <a:off x="2611917" y="4437016"/>
            <a:ext cx="7225999" cy="335210"/>
          </a:xfrm>
          <a:prstGeom prst="rect">
            <a:avLst/>
          </a:prstGeom>
          <a:gradFill rotWithShape="0">
            <a:gsLst>
              <a:gs pos="0">
                <a:srgbClr val="FF9933"/>
              </a:gs>
              <a:gs pos="100000">
                <a:srgbClr val="FF9933">
                  <a:gamma/>
                  <a:shade val="76078"/>
                  <a:invGamma/>
                </a:srgbClr>
              </a:gs>
            </a:gsLst>
            <a:lin ang="5400000" scaled="1"/>
          </a:gra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1" name="AutoShape 5">
            <a:extLst>
              <a:ext uri="{FF2B5EF4-FFF2-40B4-BE49-F238E27FC236}">
                <a16:creationId xmlns:a16="http://schemas.microsoft.com/office/drawing/2014/main" id="{F292FA91-8F7C-8E29-4ECF-CB6593AD3C7D}"/>
              </a:ext>
            </a:extLst>
          </p:cNvPr>
          <p:cNvSpPr>
            <a:spLocks noChangeArrowheads="1"/>
          </p:cNvSpPr>
          <p:nvPr/>
        </p:nvSpPr>
        <p:spPr bwMode="auto">
          <a:xfrm>
            <a:off x="5489575" y="4622801"/>
            <a:ext cx="1544638" cy="1503363"/>
          </a:xfrm>
          <a:prstGeom prst="triangle">
            <a:avLst>
              <a:gd name="adj" fmla="val 50000"/>
            </a:avLst>
          </a:prstGeom>
          <a:gradFill rotWithShape="0">
            <a:gsLst>
              <a:gs pos="0">
                <a:srgbClr val="FF9933"/>
              </a:gs>
              <a:gs pos="100000">
                <a:srgbClr val="FF9933">
                  <a:gamma/>
                  <a:shade val="76078"/>
                  <a:invGamma/>
                </a:srgbClr>
              </a:gs>
            </a:gsLst>
            <a:lin ang="5400000" scaled="1"/>
          </a:gra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3" name="Text Box 7">
            <a:extLst>
              <a:ext uri="{FF2B5EF4-FFF2-40B4-BE49-F238E27FC236}">
                <a16:creationId xmlns:a16="http://schemas.microsoft.com/office/drawing/2014/main" id="{6EB573CC-12FA-01F9-7EA5-D2C8EBD6E1BE}"/>
              </a:ext>
            </a:extLst>
          </p:cNvPr>
          <p:cNvSpPr txBox="1">
            <a:spLocks noChangeArrowheads="1"/>
          </p:cNvSpPr>
          <p:nvPr/>
        </p:nvSpPr>
        <p:spPr bwMode="auto">
          <a:xfrm rot="21272314">
            <a:off x="7426326" y="3109914"/>
            <a:ext cx="2219325" cy="1025525"/>
          </a:xfrm>
          <a:prstGeom prst="rect">
            <a:avLst/>
          </a:prstGeom>
          <a:gradFill rotWithShape="0">
            <a:gsLst>
              <a:gs pos="0">
                <a:srgbClr val="339933"/>
              </a:gs>
              <a:gs pos="100000">
                <a:srgbClr val="339933">
                  <a:gamma/>
                  <a:shade val="66275"/>
                  <a:invGamma/>
                </a:srgbClr>
              </a:gs>
            </a:gsLst>
            <a:lin ang="5400000" scaled="1"/>
          </a:gradFill>
          <a:ln w="1905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0"/>
              </a:spcBef>
            </a:pPr>
            <a:endParaRPr lang="en-US" altLang="en-US" sz="3000"/>
          </a:p>
          <a:p>
            <a:pPr eaLnBrk="0" hangingPunct="0">
              <a:spcBef>
                <a:spcPct val="0"/>
              </a:spcBef>
            </a:pPr>
            <a:endParaRPr lang="en-US" altLang="en-US" sz="3000"/>
          </a:p>
        </p:txBody>
      </p:sp>
      <p:sp>
        <p:nvSpPr>
          <p:cNvPr id="70664" name="Line 8">
            <a:extLst>
              <a:ext uri="{FF2B5EF4-FFF2-40B4-BE49-F238E27FC236}">
                <a16:creationId xmlns:a16="http://schemas.microsoft.com/office/drawing/2014/main" id="{61487682-59DD-01F5-B8DC-C84AF94E0653}"/>
              </a:ext>
            </a:extLst>
          </p:cNvPr>
          <p:cNvSpPr>
            <a:spLocks noChangeShapeType="1"/>
          </p:cNvSpPr>
          <p:nvPr/>
        </p:nvSpPr>
        <p:spPr bwMode="auto">
          <a:xfrm flipV="1">
            <a:off x="3741738" y="2563813"/>
            <a:ext cx="1446212" cy="958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5" name="Line 9">
            <a:extLst>
              <a:ext uri="{FF2B5EF4-FFF2-40B4-BE49-F238E27FC236}">
                <a16:creationId xmlns:a16="http://schemas.microsoft.com/office/drawing/2014/main" id="{0F4A0F28-3B2C-1ADA-55A3-4F28664CD7BB}"/>
              </a:ext>
            </a:extLst>
          </p:cNvPr>
          <p:cNvSpPr>
            <a:spLocks noChangeShapeType="1"/>
          </p:cNvSpPr>
          <p:nvPr/>
        </p:nvSpPr>
        <p:spPr bwMode="auto">
          <a:xfrm>
            <a:off x="7075489" y="2524125"/>
            <a:ext cx="1349375" cy="509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72" name="Text Box 16">
            <a:extLst>
              <a:ext uri="{FF2B5EF4-FFF2-40B4-BE49-F238E27FC236}">
                <a16:creationId xmlns:a16="http://schemas.microsoft.com/office/drawing/2014/main" id="{14062863-5D2A-093C-AB52-D1682E8A5EEE}"/>
              </a:ext>
            </a:extLst>
          </p:cNvPr>
          <p:cNvSpPr txBox="1">
            <a:spLocks noChangeArrowheads="1"/>
          </p:cNvSpPr>
          <p:nvPr/>
        </p:nvSpPr>
        <p:spPr bwMode="white">
          <a:xfrm rot="20773003">
            <a:off x="2721361" y="3880685"/>
            <a:ext cx="2232838" cy="553998"/>
          </a:xfrm>
          <a:prstGeom prst="rect">
            <a:avLst/>
          </a:prstGeom>
          <a:solidFill>
            <a:srgbClr val="FFE7FF"/>
          </a:solidFill>
          <a:ln>
            <a:noFill/>
          </a:ln>
          <a:effectLst/>
        </p:spPr>
        <p:txBody>
          <a:bodyPr wrap="square">
            <a:spAutoFit/>
          </a:bodyPr>
          <a:lstStyle/>
          <a:p>
            <a:pPr algn="r" rtl="1" eaLnBrk="0" hangingPunct="0">
              <a:spcBef>
                <a:spcPct val="0"/>
              </a:spcBef>
            </a:pPr>
            <a:r>
              <a:rPr lang="fa-IR" altLang="en-US" sz="3000" dirty="0">
                <a:solidFill>
                  <a:srgbClr val="FF0000"/>
                </a:solidFill>
                <a:cs typeface="B Titr" panose="00000700000000000000" pitchFamily="2" charset="-78"/>
              </a:rPr>
              <a:t>انرژی دریافتی</a:t>
            </a:r>
            <a:endParaRPr lang="en-US" altLang="fa-IR" dirty="0">
              <a:solidFill>
                <a:srgbClr val="FF0000"/>
              </a:solidFill>
              <a:cs typeface="B Titr" panose="00000700000000000000" pitchFamily="2" charset="-78"/>
            </a:endParaRPr>
          </a:p>
        </p:txBody>
      </p:sp>
      <p:sp>
        <p:nvSpPr>
          <p:cNvPr id="70673" name="Text Box 17">
            <a:extLst>
              <a:ext uri="{FF2B5EF4-FFF2-40B4-BE49-F238E27FC236}">
                <a16:creationId xmlns:a16="http://schemas.microsoft.com/office/drawing/2014/main" id="{C886EE57-AB31-29A0-B7E2-880F0B4B07A5}"/>
              </a:ext>
            </a:extLst>
          </p:cNvPr>
          <p:cNvSpPr txBox="1">
            <a:spLocks noChangeArrowheads="1"/>
          </p:cNvSpPr>
          <p:nvPr/>
        </p:nvSpPr>
        <p:spPr bwMode="white">
          <a:xfrm>
            <a:off x="7410450" y="3124201"/>
            <a:ext cx="2286000" cy="553998"/>
          </a:xfrm>
          <a:prstGeom prst="rect">
            <a:avLst/>
          </a:prstGeom>
          <a:solidFill>
            <a:srgbClr val="FFE7FF"/>
          </a:solidFill>
          <a:ln>
            <a:noFill/>
          </a:ln>
          <a:effectLst/>
        </p:spPr>
        <p:txBody>
          <a:bodyPr>
            <a:spAutoFit/>
          </a:bodyPr>
          <a:lstStyle/>
          <a:p>
            <a:pPr algn="r" rtl="1" eaLnBrk="0" hangingPunct="0">
              <a:spcBef>
                <a:spcPct val="0"/>
              </a:spcBef>
            </a:pPr>
            <a:r>
              <a:rPr lang="fa-IR" altLang="en-US" sz="3000" dirty="0">
                <a:cs typeface="B Titr" panose="00000700000000000000" pitchFamily="2" charset="-78"/>
              </a:rPr>
              <a:t>انرژی مصرفی</a:t>
            </a:r>
            <a:endParaRPr lang="en-US" altLang="fa-IR" sz="3200" dirty="0">
              <a:cs typeface="B Titr" panose="00000700000000000000" pitchFamily="2" charset="-78"/>
            </a:endParaRPr>
          </a:p>
        </p:txBody>
      </p:sp>
      <p:sp>
        <p:nvSpPr>
          <p:cNvPr id="3" name="TextBox 2">
            <a:extLst>
              <a:ext uri="{FF2B5EF4-FFF2-40B4-BE49-F238E27FC236}">
                <a16:creationId xmlns:a16="http://schemas.microsoft.com/office/drawing/2014/main" id="{ACC14414-FC18-EC06-3B4A-3FC2C2F0D98F}"/>
              </a:ext>
            </a:extLst>
          </p:cNvPr>
          <p:cNvSpPr txBox="1"/>
          <p:nvPr/>
        </p:nvSpPr>
        <p:spPr>
          <a:xfrm>
            <a:off x="2477730" y="281618"/>
            <a:ext cx="7725202" cy="369332"/>
          </a:xfrm>
          <a:prstGeom prst="rect">
            <a:avLst/>
          </a:prstGeom>
          <a:solidFill>
            <a:srgbClr val="FFE7FF"/>
          </a:solidFill>
        </p:spPr>
        <p:txBody>
          <a:bodyPr wrap="square">
            <a:spAutoFit/>
          </a:bodyPr>
          <a:lstStyle/>
          <a:p>
            <a:pPr algn="ctr">
              <a:buFontTx/>
              <a:buNone/>
              <a:defRPr/>
            </a:pPr>
            <a:r>
              <a:rPr lang="fa-IR" sz="1800" b="1" dirty="0">
                <a:solidFill>
                  <a:srgbClr val="C00000"/>
                </a:solidFill>
                <a:cs typeface="B Zar" pitchFamily="2" charset="-78"/>
              </a:rPr>
              <a:t>علت تغذیه ای بروز اضافه وزن وچاقی </a:t>
            </a:r>
            <a:endParaRPr lang="fa-IR" sz="1800" b="1" dirty="0">
              <a:cs typeface="B Zar" pitchFamily="2" charset="-78"/>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C49B3-E9A7-A75B-D68E-19DD3DFE41D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7B36D8-82C7-D7E4-CEA2-E9C8F04435EE}"/>
              </a:ext>
            </a:extLst>
          </p:cNvPr>
          <p:cNvSpPr txBox="1">
            <a:spLocks/>
          </p:cNvSpPr>
          <p:nvPr/>
        </p:nvSpPr>
        <p:spPr>
          <a:xfrm>
            <a:off x="1355835" y="1647497"/>
            <a:ext cx="9821917" cy="48736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rtl="1"/>
            <a:r>
              <a:rPr lang="fa-IR" altLang="en-US" sz="3200" dirty="0">
                <a:cs typeface="B Zar" pitchFamily="2" charset="-78"/>
              </a:rPr>
              <a:t>مصرف زیاد  قند وشکر</a:t>
            </a:r>
          </a:p>
          <a:p>
            <a:pPr algn="just" rtl="1"/>
            <a:r>
              <a:rPr lang="fa-IR" altLang="en-US" sz="3200" dirty="0">
                <a:cs typeface="B Zar" pitchFamily="2" charset="-78"/>
              </a:rPr>
              <a:t>مواد قندی و شیرین ( نوشابه گازدار ، آب میوه صنعتی ، شیرینی ، شکلات و..)</a:t>
            </a:r>
          </a:p>
          <a:p>
            <a:pPr algn="just" rtl="1"/>
            <a:r>
              <a:rPr lang="fa-IR" altLang="en-US" sz="3200" dirty="0">
                <a:cs typeface="B Zar" pitchFamily="2" charset="-78"/>
              </a:rPr>
              <a:t>مصرف زیاد روغن و چربی ، غذاهای سرخ شده</a:t>
            </a:r>
          </a:p>
          <a:p>
            <a:pPr algn="just" rtl="1"/>
            <a:r>
              <a:rPr lang="fa-IR" altLang="en-US" sz="3200" dirty="0">
                <a:cs typeface="B Zar" pitchFamily="2" charset="-78"/>
              </a:rPr>
              <a:t>فست فودها، و هله هوله های پرکالری</a:t>
            </a:r>
          </a:p>
          <a:p>
            <a:pPr algn="just" rtl="1"/>
            <a:r>
              <a:rPr lang="fa-IR" altLang="en-US" sz="3200" dirty="0">
                <a:cs typeface="B Zar" pitchFamily="2" charset="-78"/>
              </a:rPr>
              <a:t>مصرف کم سبزی و میوه</a:t>
            </a:r>
          </a:p>
          <a:p>
            <a:pPr algn="just" rtl="1"/>
            <a:r>
              <a:rPr lang="fa-IR" altLang="en-US" sz="3200" dirty="0">
                <a:cs typeface="B Zar" pitchFamily="2" charset="-78"/>
              </a:rPr>
              <a:t>دریافت کم فیبر ( نان های سفید ، مصرف کم حبوبات ، غلات سبوس دار )</a:t>
            </a:r>
          </a:p>
          <a:p>
            <a:pPr algn="just" rtl="1"/>
            <a:r>
              <a:rPr lang="fa-IR" altLang="en-US" sz="3200" dirty="0">
                <a:cs typeface="B Zar" pitchFamily="2" charset="-78"/>
              </a:rPr>
              <a:t>انتخاب نامناسب مواد غذایی( لبنیات پر چرب ....)</a:t>
            </a:r>
          </a:p>
          <a:p>
            <a:pPr algn="just" rtl="1"/>
            <a:endParaRPr lang="en-US" altLang="en-US" sz="3200" dirty="0">
              <a:cs typeface="B Zar" pitchFamily="2" charset="-78"/>
            </a:endParaRPr>
          </a:p>
        </p:txBody>
      </p:sp>
      <p:sp>
        <p:nvSpPr>
          <p:cNvPr id="3" name="Rectangle 2">
            <a:extLst>
              <a:ext uri="{FF2B5EF4-FFF2-40B4-BE49-F238E27FC236}">
                <a16:creationId xmlns:a16="http://schemas.microsoft.com/office/drawing/2014/main" id="{565B159C-B634-9696-7FAF-F59151E9C1F6}"/>
              </a:ext>
            </a:extLst>
          </p:cNvPr>
          <p:cNvSpPr/>
          <p:nvPr/>
        </p:nvSpPr>
        <p:spPr>
          <a:xfrm>
            <a:off x="7803932" y="611490"/>
            <a:ext cx="4745420" cy="584775"/>
          </a:xfrm>
          <a:prstGeom prst="rect">
            <a:avLst/>
          </a:prstGeom>
        </p:spPr>
        <p:txBody>
          <a:bodyPr wrap="square">
            <a:spAutoFit/>
          </a:bodyPr>
          <a:lstStyle/>
          <a:p>
            <a:r>
              <a:rPr lang="fa-IR" altLang="en-US" sz="2800" b="1" dirty="0">
                <a:solidFill>
                  <a:srgbClr val="C00000"/>
                </a:solidFill>
                <a:cs typeface="B Zar" pitchFamily="2" charset="-78"/>
              </a:rPr>
              <a:t>عادات</a:t>
            </a:r>
            <a:r>
              <a:rPr lang="fa-IR" altLang="en-US" sz="3200" b="1" dirty="0">
                <a:solidFill>
                  <a:srgbClr val="C00000"/>
                </a:solidFill>
                <a:cs typeface="B Zar" pitchFamily="2" charset="-78"/>
              </a:rPr>
              <a:t> غذایی نامناسب</a:t>
            </a:r>
            <a:r>
              <a:rPr lang="fa-IR" altLang="en-US" b="1" dirty="0">
                <a:solidFill>
                  <a:srgbClr val="C00000"/>
                </a:solidFill>
                <a:cs typeface="B Zar" pitchFamily="2" charset="-78"/>
              </a:rPr>
              <a:t> </a:t>
            </a:r>
            <a:endParaRPr lang="en-US" dirty="0">
              <a:solidFill>
                <a:srgbClr val="C00000"/>
              </a:solidFill>
              <a:cs typeface="B Zar" pitchFamily="2" charset="-78"/>
            </a:endParaRPr>
          </a:p>
        </p:txBody>
      </p:sp>
    </p:spTree>
    <p:extLst>
      <p:ext uri="{BB962C8B-B14F-4D97-AF65-F5344CB8AC3E}">
        <p14:creationId xmlns:p14="http://schemas.microsoft.com/office/powerpoint/2010/main" val="195201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EAD13-23E4-ADD1-FAFC-44E5C67E435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B4455A7-9B01-CD46-4694-A129B1A0AD38}"/>
              </a:ext>
            </a:extLst>
          </p:cNvPr>
          <p:cNvSpPr/>
          <p:nvPr/>
        </p:nvSpPr>
        <p:spPr>
          <a:xfrm>
            <a:off x="2438401" y="444155"/>
            <a:ext cx="8668646" cy="5262979"/>
          </a:xfrm>
          <a:prstGeom prst="rect">
            <a:avLst/>
          </a:prstGeom>
        </p:spPr>
        <p:txBody>
          <a:bodyPr wrap="square">
            <a:spAutoFit/>
          </a:bodyPr>
          <a:lstStyle/>
          <a:p>
            <a:pPr algn="r" rtl="1"/>
            <a:r>
              <a:rPr lang="ar-SA" sz="2400" b="1" dirty="0">
                <a:solidFill>
                  <a:srgbClr val="FF0000"/>
                </a:solidFill>
                <a:cs typeface="B Zar" pitchFamily="2" charset="-78"/>
              </a:rPr>
              <a:t>عوارض شایع اضافه وزن و چاقی برای سلامتی چیست؟</a:t>
            </a:r>
            <a:endParaRPr lang="fa-IR" sz="2400" b="1" dirty="0">
              <a:solidFill>
                <a:srgbClr val="FF0000"/>
              </a:solidFill>
              <a:cs typeface="B Zar" pitchFamily="2" charset="-78"/>
            </a:endParaRPr>
          </a:p>
          <a:p>
            <a:pPr algn="r" rtl="1"/>
            <a:endParaRPr lang="en-US" sz="2400" dirty="0">
              <a:solidFill>
                <a:schemeClr val="accent6">
                  <a:lumMod val="50000"/>
                </a:schemeClr>
              </a:solidFill>
              <a:cs typeface="B Zar" pitchFamily="2" charset="-78"/>
            </a:endParaRPr>
          </a:p>
          <a:p>
            <a:pPr algn="r" rtl="1"/>
            <a:r>
              <a:rPr lang="ar-SA" sz="2400" dirty="0">
                <a:cs typeface="B Zar" pitchFamily="2" charset="-78"/>
              </a:rPr>
              <a:t>افزایش</a:t>
            </a:r>
            <a:r>
              <a:rPr lang="en-US" sz="2400" dirty="0">
                <a:cs typeface="B Zar" pitchFamily="2" charset="-78"/>
              </a:rPr>
              <a:t> BMI </a:t>
            </a:r>
            <a:r>
              <a:rPr lang="ar-SA" sz="2400" dirty="0">
                <a:cs typeface="B Zar" pitchFamily="2" charset="-78"/>
              </a:rPr>
              <a:t>یک عامل خطر اصلی برای بیماری های غیرواگیر است مانند</a:t>
            </a:r>
            <a:r>
              <a:rPr lang="en-US" sz="2400" dirty="0">
                <a:cs typeface="B Zar" pitchFamily="2" charset="-78"/>
              </a:rPr>
              <a:t>:</a:t>
            </a:r>
            <a:endParaRPr lang="fa-IR" sz="2400" dirty="0">
              <a:cs typeface="B Zar" pitchFamily="2" charset="-78"/>
            </a:endParaRPr>
          </a:p>
          <a:p>
            <a:pPr algn="r" rtl="1"/>
            <a:endParaRPr lang="en-US" sz="2400" dirty="0">
              <a:cs typeface="B Zar" pitchFamily="2" charset="-78"/>
            </a:endParaRPr>
          </a:p>
          <a:p>
            <a:pPr marL="342900" lvl="0" indent="-342900" algn="r" rtl="1">
              <a:buFont typeface="Wingdings" pitchFamily="2" charset="2"/>
              <a:buChar char="ü"/>
            </a:pPr>
            <a:r>
              <a:rPr lang="ar-SA" sz="2400" dirty="0">
                <a:cs typeface="B Zar" pitchFamily="2" charset="-78"/>
              </a:rPr>
              <a:t>بیماری های قلبی عروقی (عمدتاً بیماری قلبی و سکته مغزی) که علت اصلی مرگ و میر در سال 2012 بود</a:t>
            </a:r>
            <a:r>
              <a:rPr lang="en-US" sz="2400" dirty="0">
                <a:cs typeface="B Zar" pitchFamily="2" charset="-78"/>
              </a:rPr>
              <a:t>.</a:t>
            </a:r>
          </a:p>
          <a:p>
            <a:pPr marL="342900" lvl="0" indent="-342900" algn="r" rtl="1">
              <a:buFont typeface="Wingdings" pitchFamily="2" charset="2"/>
              <a:buChar char="ü"/>
            </a:pPr>
            <a:r>
              <a:rPr lang="ar-SA" sz="2400" dirty="0">
                <a:cs typeface="B Zar" pitchFamily="2" charset="-78"/>
              </a:rPr>
              <a:t>دیابت</a:t>
            </a:r>
            <a:endParaRPr lang="en-US" sz="2400" dirty="0">
              <a:cs typeface="B Zar" pitchFamily="2" charset="-78"/>
            </a:endParaRPr>
          </a:p>
          <a:p>
            <a:pPr marL="342900" lvl="0" indent="-342900" algn="r" rtl="1">
              <a:buFont typeface="Wingdings" pitchFamily="2" charset="2"/>
              <a:buChar char="ü"/>
            </a:pPr>
            <a:r>
              <a:rPr lang="ar-SA" sz="2400" dirty="0">
                <a:cs typeface="B Zar" pitchFamily="2" charset="-78"/>
              </a:rPr>
              <a:t>اختلالات اسکلتی عضلانی (به ویژه آرتروز </a:t>
            </a:r>
            <a:r>
              <a:rPr lang="fa-IR" sz="2400" dirty="0">
                <a:cs typeface="B Zar" pitchFamily="2" charset="-78"/>
              </a:rPr>
              <a:t>)</a:t>
            </a:r>
            <a:endParaRPr lang="en-US" sz="2400" dirty="0">
              <a:cs typeface="B Zar" pitchFamily="2" charset="-78"/>
            </a:endParaRPr>
          </a:p>
          <a:p>
            <a:pPr marL="342900" lvl="0" indent="-342900" algn="r" rtl="1">
              <a:buFont typeface="Wingdings" pitchFamily="2" charset="2"/>
              <a:buChar char="ü"/>
            </a:pPr>
            <a:r>
              <a:rPr lang="ar-SA" sz="2400" dirty="0">
                <a:cs typeface="B Zar" pitchFamily="2" charset="-78"/>
              </a:rPr>
              <a:t>برخی از سرطان ها (</a:t>
            </a:r>
            <a:r>
              <a:rPr lang="fa-IR" sz="2400" dirty="0">
                <a:cs typeface="B Zar" pitchFamily="2" charset="-78"/>
              </a:rPr>
              <a:t> </a:t>
            </a:r>
            <a:r>
              <a:rPr lang="ar-SA" sz="2400" dirty="0">
                <a:cs typeface="B Zar" pitchFamily="2" charset="-78"/>
              </a:rPr>
              <a:t>از جمله آندومتر، سینه، تخمدان، پروستات، کبد، کیسه صفرا، کلیه و روده بزرگ</a:t>
            </a:r>
            <a:r>
              <a:rPr lang="en-US" sz="2400" dirty="0">
                <a:cs typeface="B Zar" pitchFamily="2" charset="-78"/>
              </a:rPr>
              <a:t>(</a:t>
            </a:r>
          </a:p>
          <a:p>
            <a:pPr marL="342900" lvl="0" indent="-342900" algn="r" rtl="1">
              <a:buFont typeface="Wingdings" pitchFamily="2" charset="2"/>
              <a:buChar char="ü"/>
            </a:pPr>
            <a:r>
              <a:rPr lang="ar-SA" sz="2400" dirty="0">
                <a:cs typeface="B Zar" pitchFamily="2" charset="-78"/>
              </a:rPr>
              <a:t>چاقی دوران کودکی با شانس بیشتری برای چاقی، مرگ زودرس و ناتوانی در بزرگسالی همراه است. اما علاوه بر افزایش خطرات آینده، کودکان چاق مشکلات تنفسی، افزایش خطر شکستگی، فشار خون بالا، نشانگرهای اولیه بیماری های قلبی عروقی، مقاومت به انسولین و اثرات روانی را تجربه می کنند.</a:t>
            </a:r>
            <a:endParaRPr lang="en-US" sz="2400" dirty="0">
              <a:cs typeface="B Zar" pitchFamily="2" charset="-78"/>
            </a:endParaRPr>
          </a:p>
        </p:txBody>
      </p:sp>
    </p:spTree>
    <p:extLst>
      <p:ext uri="{BB962C8B-B14F-4D97-AF65-F5344CB8AC3E}">
        <p14:creationId xmlns:p14="http://schemas.microsoft.com/office/powerpoint/2010/main" val="361780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3294-257D-0E27-1D31-58B7854E276F}"/>
            </a:ext>
          </a:extLst>
        </p:cNvPr>
        <p:cNvGrpSpPr/>
        <p:nvPr/>
      </p:nvGrpSpPr>
      <p:grpSpPr>
        <a:xfrm>
          <a:off x="0" y="0"/>
          <a:ext cx="0" cy="0"/>
          <a:chOff x="0" y="0"/>
          <a:chExt cx="0" cy="0"/>
        </a:xfrm>
      </p:grpSpPr>
      <p:pic>
        <p:nvPicPr>
          <p:cNvPr id="25604" name="Picture 2" descr="C:\Users\aminian-pc.HEALTH\Desktop\چاقی\علمی اموزشی\814501847_81837.jpg">
            <a:extLst>
              <a:ext uri="{FF2B5EF4-FFF2-40B4-BE49-F238E27FC236}">
                <a16:creationId xmlns:a16="http://schemas.microsoft.com/office/drawing/2014/main" id="{83623BE5-1DDB-0607-8403-43FC782008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17763"/>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00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BA10-CF85-CA37-DCF6-7EADFCB11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B0C22-725A-F4FB-BF4A-04D7248F8D30}"/>
              </a:ext>
            </a:extLst>
          </p:cNvPr>
          <p:cNvSpPr>
            <a:spLocks noGrp="1"/>
          </p:cNvSpPr>
          <p:nvPr>
            <p:ph type="title"/>
          </p:nvPr>
        </p:nvSpPr>
        <p:spPr>
          <a:xfrm>
            <a:off x="5997678" y="50768"/>
            <a:ext cx="6194322" cy="471948"/>
          </a:xfrm>
          <a:solidFill>
            <a:srgbClr val="EEF7E9"/>
          </a:solidFill>
        </p:spPr>
        <p:txBody>
          <a:bodyPr>
            <a:noAutofit/>
          </a:bodyPr>
          <a:lstStyle/>
          <a:p>
            <a:pPr algn="ctr" rtl="1"/>
            <a:r>
              <a:rPr lang="fa-IR" sz="3200" b="1" dirty="0">
                <a:cs typeface="B Titr" panose="00000700000000000000" pitchFamily="2" charset="-78"/>
              </a:rPr>
              <a:t>محاسبه نمایه توده بدنی </a:t>
            </a:r>
          </a:p>
        </p:txBody>
      </p:sp>
      <p:sp>
        <p:nvSpPr>
          <p:cNvPr id="3" name="Content Placeholder 2">
            <a:extLst>
              <a:ext uri="{FF2B5EF4-FFF2-40B4-BE49-F238E27FC236}">
                <a16:creationId xmlns:a16="http://schemas.microsoft.com/office/drawing/2014/main" id="{FA0C5B79-1348-E00C-43A3-A8CF4F454EAA}"/>
              </a:ext>
            </a:extLst>
          </p:cNvPr>
          <p:cNvSpPr>
            <a:spLocks noGrp="1"/>
          </p:cNvSpPr>
          <p:nvPr>
            <p:ph idx="1"/>
          </p:nvPr>
        </p:nvSpPr>
        <p:spPr>
          <a:xfrm>
            <a:off x="5855110" y="634181"/>
            <a:ext cx="6194322" cy="3451121"/>
          </a:xfrm>
        </p:spPr>
        <p:txBody>
          <a:bodyPr>
            <a:normAutofit/>
          </a:bodyPr>
          <a:lstStyle/>
          <a:p>
            <a:pPr algn="r" rtl="1">
              <a:lnSpc>
                <a:spcPct val="150000"/>
              </a:lnSpc>
            </a:pPr>
            <a:r>
              <a:rPr lang="fa-IR" sz="1800" b="1" dirty="0">
                <a:cs typeface="B Mitra" panose="00000400000000000000" pitchFamily="2" charset="-78"/>
              </a:rPr>
              <a:t>برای محاسبه نمایه توده بدنی ابتدا اندازه قد به متر را در خودش ضرب کرده؛ سپس اندازه وزن به کیلوگرم را بر مجذور قد تقسیم کنید تا </a:t>
            </a:r>
            <a:r>
              <a:rPr lang="en-US" sz="1800" b="1" dirty="0">
                <a:cs typeface="B Mitra" panose="00000400000000000000" pitchFamily="2" charset="-78"/>
              </a:rPr>
              <a:t>BMI </a:t>
            </a:r>
            <a:r>
              <a:rPr lang="fa-IR" sz="1800" b="1" dirty="0">
                <a:cs typeface="B Mitra" panose="00000400000000000000" pitchFamily="2" charset="-78"/>
              </a:rPr>
              <a:t> شما بدست آید. </a:t>
            </a:r>
          </a:p>
          <a:p>
            <a:pPr algn="r" rtl="1">
              <a:lnSpc>
                <a:spcPct val="150000"/>
              </a:lnSpc>
            </a:pPr>
            <a:r>
              <a:rPr lang="fa-IR" sz="1800" b="1" dirty="0">
                <a:cs typeface="B Mitra" panose="00000400000000000000" pitchFamily="2" charset="-78"/>
              </a:rPr>
              <a:t>سپس با استفاده از جدول زیر، طبیعی یا غیر طبیعی بودن آن را مشخص نمایید. </a:t>
            </a:r>
          </a:p>
          <a:p>
            <a:pPr algn="r" rtl="1">
              <a:lnSpc>
                <a:spcPct val="150000"/>
              </a:lnSpc>
            </a:pPr>
            <a:r>
              <a:rPr lang="fa-IR" sz="1800" b="1" dirty="0">
                <a:solidFill>
                  <a:srgbClr val="002060"/>
                </a:solidFill>
                <a:cs typeface="B Mitra" panose="00000400000000000000" pitchFamily="2" charset="-78"/>
              </a:rPr>
              <a:t>در پرونده الکترونیک، با وارد کردن اعداد وزن و قد، نمایه توده بدنی بطور خودکار محاسبه شده و منحنی های وزن گیری ثبت می شوند</a:t>
            </a:r>
            <a:r>
              <a:rPr lang="fa-IR" sz="2000" dirty="0">
                <a:solidFill>
                  <a:srgbClr val="002060"/>
                </a:solidFill>
              </a:rPr>
              <a:t>.</a:t>
            </a:r>
          </a:p>
          <a:p>
            <a:pPr algn="r" rtl="1"/>
            <a:endParaRPr lang="fa-IR" sz="1800" b="1" dirty="0">
              <a:cs typeface="B Mitra" panose="00000400000000000000" pitchFamily="2" charset="-78"/>
            </a:endParaRPr>
          </a:p>
        </p:txBody>
      </p:sp>
      <p:pic>
        <p:nvPicPr>
          <p:cNvPr id="5" name="Picture 4">
            <a:extLst>
              <a:ext uri="{FF2B5EF4-FFF2-40B4-BE49-F238E27FC236}">
                <a16:creationId xmlns:a16="http://schemas.microsoft.com/office/drawing/2014/main" id="{397DE566-3162-344F-4A75-6AE9C22678D4}"/>
              </a:ext>
            </a:extLst>
          </p:cNvPr>
          <p:cNvPicPr>
            <a:picLocks noChangeAspect="1"/>
          </p:cNvPicPr>
          <p:nvPr/>
        </p:nvPicPr>
        <p:blipFill>
          <a:blip r:embed="rId2"/>
          <a:stretch>
            <a:fillRect/>
          </a:stretch>
        </p:blipFill>
        <p:spPr>
          <a:xfrm>
            <a:off x="142568" y="3856054"/>
            <a:ext cx="7108722" cy="3001946"/>
          </a:xfrm>
          <a:prstGeom prst="rect">
            <a:avLst/>
          </a:prstGeom>
        </p:spPr>
      </p:pic>
      <p:pic>
        <p:nvPicPr>
          <p:cNvPr id="6" name="Picture 5">
            <a:extLst>
              <a:ext uri="{FF2B5EF4-FFF2-40B4-BE49-F238E27FC236}">
                <a16:creationId xmlns:a16="http://schemas.microsoft.com/office/drawing/2014/main" id="{8456508D-2C03-B1CB-83D6-50E73E78E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997678" cy="3683547"/>
          </a:xfrm>
          <a:prstGeom prst="rect">
            <a:avLst/>
          </a:prstGeom>
        </p:spPr>
      </p:pic>
    </p:spTree>
    <p:extLst>
      <p:ext uri="{BB962C8B-B14F-4D97-AF65-F5344CB8AC3E}">
        <p14:creationId xmlns:p14="http://schemas.microsoft.com/office/powerpoint/2010/main" val="82663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5AF3-793A-56E7-EB15-A8DBDE51A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F49BA-2777-283B-E655-E19B2011547D}"/>
              </a:ext>
            </a:extLst>
          </p:cNvPr>
          <p:cNvSpPr>
            <a:spLocks noGrp="1"/>
          </p:cNvSpPr>
          <p:nvPr>
            <p:ph type="title"/>
          </p:nvPr>
        </p:nvSpPr>
        <p:spPr>
          <a:xfrm>
            <a:off x="838200" y="0"/>
            <a:ext cx="10515600" cy="471948"/>
          </a:xfrm>
          <a:solidFill>
            <a:schemeClr val="accent5">
              <a:lumMod val="20000"/>
              <a:lumOff val="80000"/>
            </a:schemeClr>
          </a:solidFill>
        </p:spPr>
        <p:txBody>
          <a:bodyPr>
            <a:noAutofit/>
          </a:bodyPr>
          <a:lstStyle/>
          <a:p>
            <a:pPr algn="ctr" rtl="1"/>
            <a:r>
              <a:rPr lang="fa-IR" sz="3200" b="1" dirty="0">
                <a:cs typeface="B Titr" panose="00000700000000000000" pitchFamily="2" charset="-78"/>
              </a:rPr>
              <a:t>نحوه اندازه گیری صحیح وزن</a:t>
            </a:r>
          </a:p>
        </p:txBody>
      </p:sp>
      <p:sp>
        <p:nvSpPr>
          <p:cNvPr id="3" name="Content Placeholder 2">
            <a:extLst>
              <a:ext uri="{FF2B5EF4-FFF2-40B4-BE49-F238E27FC236}">
                <a16:creationId xmlns:a16="http://schemas.microsoft.com/office/drawing/2014/main" id="{A0E4679A-6804-ECD1-5DAD-6EEE894899C9}"/>
              </a:ext>
            </a:extLst>
          </p:cNvPr>
          <p:cNvSpPr>
            <a:spLocks noGrp="1"/>
          </p:cNvSpPr>
          <p:nvPr>
            <p:ph idx="1"/>
          </p:nvPr>
        </p:nvSpPr>
        <p:spPr>
          <a:xfrm>
            <a:off x="117987" y="634182"/>
            <a:ext cx="11931445" cy="6032090"/>
          </a:xfrm>
        </p:spPr>
        <p:txBody>
          <a:bodyPr>
            <a:normAutofit/>
          </a:bodyPr>
          <a:lstStyle/>
          <a:p>
            <a:pPr marL="0" indent="0" algn="justLow" rtl="1">
              <a:buNone/>
            </a:pPr>
            <a:endParaRPr lang="en-US" sz="2400" b="1" dirty="0">
              <a:cs typeface="B Mitra" panose="00000400000000000000" pitchFamily="2" charset="-78"/>
            </a:endParaRPr>
          </a:p>
          <a:p>
            <a:pPr algn="justLow" rtl="1">
              <a:lnSpc>
                <a:spcPct val="150000"/>
              </a:lnSpc>
              <a:buFont typeface="Wingdings" panose="05000000000000000000" pitchFamily="2" charset="2"/>
              <a:buChar char="q"/>
            </a:pPr>
            <a:r>
              <a:rPr lang="fa-IR" sz="2400" b="1" dirty="0">
                <a:cs typeface="B Mitra" panose="00000400000000000000" pitchFamily="2" charset="-78"/>
              </a:rPr>
              <a:t>بهتر است صبح ها بعد از تخلیه مثانه و قبل از صرف صبحانه و در صورت مقدور نبودن در یک زمان ثابت از روز اینکار انجام شود.</a:t>
            </a:r>
          </a:p>
          <a:p>
            <a:pPr algn="justLow" rtl="1">
              <a:lnSpc>
                <a:spcPct val="150000"/>
              </a:lnSpc>
              <a:buFont typeface="Wingdings" panose="05000000000000000000" pitchFamily="2" charset="2"/>
              <a:buChar char="q"/>
            </a:pPr>
            <a:r>
              <a:rPr lang="fa-IR" sz="2400" b="1" dirty="0">
                <a:cs typeface="B Mitra" panose="00000400000000000000" pitchFamily="2" charset="-78"/>
              </a:rPr>
              <a:t>اندازه گیری وزن بلافاصله بعد از انجام فعالیت های ورزشی (به دلیل تغییرات در آب بدن) و در شب بدلیل مصرف آب و مواد غذایی مناسب نمی باشد. </a:t>
            </a:r>
          </a:p>
          <a:p>
            <a:pPr algn="justLow" rtl="1">
              <a:lnSpc>
                <a:spcPct val="150000"/>
              </a:lnSpc>
              <a:buFont typeface="Wingdings" panose="05000000000000000000" pitchFamily="2" charset="2"/>
              <a:buChar char="q"/>
            </a:pPr>
            <a:r>
              <a:rPr lang="fa-IR" sz="2400" b="1" dirty="0">
                <a:cs typeface="B Mitra" panose="00000400000000000000" pitchFamily="2" charset="-78"/>
              </a:rPr>
              <a:t>اندازه گیری ماهانه وزن را در یک روز و ساعت معین و با حداقل لباس انجام دهید.</a:t>
            </a:r>
          </a:p>
          <a:p>
            <a:pPr algn="justLow" rtl="1">
              <a:lnSpc>
                <a:spcPct val="150000"/>
              </a:lnSpc>
              <a:buFont typeface="Wingdings" panose="05000000000000000000" pitchFamily="2" charset="2"/>
              <a:buChar char="q"/>
            </a:pPr>
            <a:r>
              <a:rPr lang="fa-IR" sz="2400" b="1" dirty="0">
                <a:cs typeface="B Mitra" panose="00000400000000000000" pitchFamily="2" charset="-78"/>
              </a:rPr>
              <a:t>از یک وزنه ثابت و قابل اطمینان برای وزن کردن استفاده کنید و آن را روی سطح سفت و هموار قرار دهید. </a:t>
            </a:r>
          </a:p>
          <a:p>
            <a:pPr algn="justLow" rtl="1">
              <a:lnSpc>
                <a:spcPct val="150000"/>
              </a:lnSpc>
              <a:buFont typeface="Wingdings" panose="05000000000000000000" pitchFamily="2" charset="2"/>
              <a:buChar char="q"/>
            </a:pPr>
            <a:r>
              <a:rPr lang="fa-IR" sz="2400" b="1" dirty="0">
                <a:cs typeface="B Mitra" panose="00000400000000000000" pitchFamily="2" charset="-78"/>
              </a:rPr>
              <a:t>از قرار دادن ترازو روی فرش و موکت و یا سطوح ناهموار خودداری کنید.</a:t>
            </a:r>
          </a:p>
        </p:txBody>
      </p:sp>
    </p:spTree>
    <p:extLst>
      <p:ext uri="{BB962C8B-B14F-4D97-AF65-F5344CB8AC3E}">
        <p14:creationId xmlns:p14="http://schemas.microsoft.com/office/powerpoint/2010/main" val="367851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E080F-E13C-9522-45A6-A3DDC3E11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DAA4E-8EEB-CC0D-3DB8-4B6CD159418A}"/>
              </a:ext>
            </a:extLst>
          </p:cNvPr>
          <p:cNvSpPr>
            <a:spLocks noGrp="1"/>
          </p:cNvSpPr>
          <p:nvPr>
            <p:ph type="title"/>
          </p:nvPr>
        </p:nvSpPr>
        <p:spPr>
          <a:xfrm>
            <a:off x="2138517" y="0"/>
            <a:ext cx="7610168" cy="663678"/>
          </a:xfrm>
          <a:solidFill>
            <a:srgbClr val="FFEBFF"/>
          </a:solidFill>
        </p:spPr>
        <p:txBody>
          <a:bodyPr>
            <a:noAutofit/>
          </a:bodyPr>
          <a:lstStyle/>
          <a:p>
            <a:pPr algn="ctr" rtl="1">
              <a:lnSpc>
                <a:spcPct val="100000"/>
              </a:lnSpc>
            </a:pPr>
            <a:r>
              <a:rPr lang="fa-IR" sz="3200" b="1" dirty="0">
                <a:cs typeface="B Titr" panose="00000700000000000000" pitchFamily="2" charset="-78"/>
              </a:rPr>
              <a:t>چاقی شکمی-اندازه گیری دور کمر</a:t>
            </a:r>
            <a:endParaRPr lang="fa-IR" sz="3200" b="1" dirty="0">
              <a:solidFill>
                <a:srgbClr val="002060"/>
              </a:solidFill>
              <a:cs typeface="B Traffic" panose="00000400000000000000" pitchFamily="2" charset="-78"/>
            </a:endParaRPr>
          </a:p>
        </p:txBody>
      </p:sp>
      <p:pic>
        <p:nvPicPr>
          <p:cNvPr id="4" name="Picture 3">
            <a:extLst>
              <a:ext uri="{FF2B5EF4-FFF2-40B4-BE49-F238E27FC236}">
                <a16:creationId xmlns:a16="http://schemas.microsoft.com/office/drawing/2014/main" id="{77D505B7-5F87-D45B-6904-93AB2063F40F}"/>
              </a:ext>
            </a:extLst>
          </p:cNvPr>
          <p:cNvPicPr>
            <a:picLocks noChangeAspect="1"/>
          </p:cNvPicPr>
          <p:nvPr/>
        </p:nvPicPr>
        <p:blipFill>
          <a:blip r:embed="rId2"/>
          <a:stretch>
            <a:fillRect/>
          </a:stretch>
        </p:blipFill>
        <p:spPr>
          <a:xfrm>
            <a:off x="-103239" y="2027904"/>
            <a:ext cx="5147187" cy="3406877"/>
          </a:xfrm>
          <a:prstGeom prst="rect">
            <a:avLst/>
          </a:prstGeom>
        </p:spPr>
      </p:pic>
      <p:sp>
        <p:nvSpPr>
          <p:cNvPr id="5" name="TextBox 4">
            <a:extLst>
              <a:ext uri="{FF2B5EF4-FFF2-40B4-BE49-F238E27FC236}">
                <a16:creationId xmlns:a16="http://schemas.microsoft.com/office/drawing/2014/main" id="{40358BB6-471F-64CC-F9C7-7E4DA36700CA}"/>
              </a:ext>
            </a:extLst>
          </p:cNvPr>
          <p:cNvSpPr txBox="1"/>
          <p:nvPr/>
        </p:nvSpPr>
        <p:spPr>
          <a:xfrm>
            <a:off x="4601497" y="1192185"/>
            <a:ext cx="7590503" cy="4832092"/>
          </a:xfrm>
          <a:prstGeom prst="rect">
            <a:avLst/>
          </a:prstGeom>
          <a:noFill/>
        </p:spPr>
        <p:txBody>
          <a:bodyPr wrap="square">
            <a:spAutoFit/>
          </a:bodyPr>
          <a:lstStyle/>
          <a:p>
            <a:pPr marL="285750" indent="-285750" algn="justLow" rtl="1">
              <a:buFont typeface="Arial" panose="020B0604020202020204" pitchFamily="34" charset="0"/>
              <a:buChar char="•"/>
            </a:pPr>
            <a:r>
              <a:rPr lang="fa-IR" sz="1800" dirty="0">
                <a:cs typeface="B Zar" pitchFamily="2" charset="-78"/>
              </a:rPr>
              <a:t> </a:t>
            </a:r>
            <a:r>
              <a:rPr lang="fa-IR" sz="2800" b="1" dirty="0">
                <a:cs typeface="B Zar" pitchFamily="2" charset="-78"/>
              </a:rPr>
              <a:t>یکی از راه های ارزیابی خطر بروز بیماریهای ناشی از چاقی تعیین اندازه دور کمر است. </a:t>
            </a:r>
          </a:p>
          <a:p>
            <a:pPr marL="457200" indent="-457200" algn="justLow" rtl="1">
              <a:buFont typeface="Arial" panose="020B0604020202020204" pitchFamily="34" charset="0"/>
              <a:buChar char="•"/>
            </a:pPr>
            <a:r>
              <a:rPr lang="fa-IR" sz="2800" b="1" dirty="0">
                <a:solidFill>
                  <a:srgbClr val="FF0000"/>
                </a:solidFill>
                <a:cs typeface="B Traffic" panose="00000400000000000000" pitchFamily="2" charset="-78"/>
              </a:rPr>
              <a:t>چاقی شکمی </a:t>
            </a:r>
            <a:r>
              <a:rPr lang="fa-IR" sz="2800" dirty="0">
                <a:solidFill>
                  <a:srgbClr val="002060"/>
                </a:solidFill>
                <a:cs typeface="B Traffic" panose="00000400000000000000" pitchFamily="2" charset="-78"/>
              </a:rPr>
              <a:t>عبارتست از دور کمر مساوی یا بیشتر از 90 سانتی متر در در </a:t>
            </a:r>
            <a:r>
              <a:rPr lang="fa-IR" sz="2800" b="1" dirty="0">
                <a:solidFill>
                  <a:srgbClr val="FF0066"/>
                </a:solidFill>
                <a:cs typeface="B Traffic" panose="00000400000000000000" pitchFamily="2" charset="-78"/>
              </a:rPr>
              <a:t>زنان</a:t>
            </a:r>
            <a:r>
              <a:rPr lang="fa-IR" sz="2800" dirty="0">
                <a:solidFill>
                  <a:srgbClr val="002060"/>
                </a:solidFill>
                <a:cs typeface="B Traffic" panose="00000400000000000000" pitchFamily="2" charset="-78"/>
              </a:rPr>
              <a:t> و </a:t>
            </a:r>
            <a:r>
              <a:rPr lang="fa-IR" sz="2800" b="1" dirty="0">
                <a:solidFill>
                  <a:srgbClr val="FF0066"/>
                </a:solidFill>
                <a:cs typeface="B Traffic" panose="00000400000000000000" pitchFamily="2" charset="-78"/>
              </a:rPr>
              <a:t>مردان</a:t>
            </a:r>
            <a:r>
              <a:rPr lang="fa-IR" sz="2800" dirty="0">
                <a:solidFill>
                  <a:srgbClr val="002060"/>
                </a:solidFill>
                <a:cs typeface="B Traffic" panose="00000400000000000000" pitchFamily="2" charset="-78"/>
              </a:rPr>
              <a:t> </a:t>
            </a:r>
            <a:r>
              <a:rPr lang="fa-IR" sz="2800" dirty="0">
                <a:cs typeface="B Zar" pitchFamily="2" charset="-78"/>
              </a:rPr>
              <a:t>و عامل </a:t>
            </a:r>
            <a:r>
              <a:rPr lang="fa-IR" sz="2800" dirty="0">
                <a:solidFill>
                  <a:schemeClr val="accent2">
                    <a:lumMod val="75000"/>
                  </a:schemeClr>
                </a:solidFill>
                <a:cs typeface="B Zar" pitchFamily="2" charset="-78"/>
              </a:rPr>
              <a:t>خطری برای بیماریهای قلبی عروقی </a:t>
            </a:r>
            <a:r>
              <a:rPr lang="fa-IR" sz="2800" dirty="0">
                <a:cs typeface="B Zar" pitchFamily="2" charset="-78"/>
              </a:rPr>
              <a:t>است</a:t>
            </a:r>
          </a:p>
          <a:p>
            <a:pPr marL="457200" indent="-457200" algn="justLow" rtl="1">
              <a:buFont typeface="Arial" panose="020B0604020202020204" pitchFamily="34" charset="0"/>
              <a:buChar char="•"/>
            </a:pPr>
            <a:r>
              <a:rPr lang="fa-IR" sz="2400" dirty="0">
                <a:cs typeface="B Zar" pitchFamily="2" charset="-78"/>
              </a:rPr>
              <a:t>تعیین مقدار دور کمر به تنهایی شاخص مهمتری برای تعیین توزیع چربی شکمی و بیماریهای همراه نسبت به سایر شاخص هاست .</a:t>
            </a:r>
          </a:p>
          <a:p>
            <a:pPr marL="457200" indent="-457200" algn="justLow" rtl="1">
              <a:buFont typeface="Arial" panose="020B0604020202020204" pitchFamily="34" charset="0"/>
              <a:buChar char="•"/>
            </a:pPr>
            <a:r>
              <a:rPr lang="fa-IR" sz="2400" dirty="0">
                <a:cs typeface="B Zar" pitchFamily="2" charset="-78"/>
              </a:rPr>
              <a:t>چربی شکمی نسبت به چربی محیطی(در منطقه ران و باسن) برای سلامتی خطر بیشتری دارد.</a:t>
            </a:r>
          </a:p>
          <a:p>
            <a:pPr marL="342900" indent="-342900" algn="justLow" rtl="1">
              <a:buFont typeface="Arial" panose="020B0604020202020204" pitchFamily="34" charset="0"/>
              <a:buChar char="•"/>
            </a:pPr>
            <a:r>
              <a:rPr lang="fa-IR" sz="2400" b="1" dirty="0">
                <a:cs typeface="B Zar" pitchFamily="2" charset="-78"/>
              </a:rPr>
              <a:t> افرادی که که نمایه توده بدنی طبیعی یا در حد اضافه وزن دارند</a:t>
            </a:r>
          </a:p>
          <a:p>
            <a:pPr marL="342900" indent="-342900" algn="justLow" rtl="1">
              <a:buFont typeface="Arial" panose="020B0604020202020204" pitchFamily="34" charset="0"/>
              <a:buChar char="•"/>
            </a:pPr>
            <a:r>
              <a:rPr lang="fa-IR" sz="2400" dirty="0">
                <a:cs typeface="B Zar" pitchFamily="2" charset="-78"/>
              </a:rPr>
              <a:t> </a:t>
            </a:r>
            <a:r>
              <a:rPr lang="fa-IR" sz="2400" b="1" dirty="0">
                <a:cs typeface="B Zar" pitchFamily="2" charset="-78"/>
              </a:rPr>
              <a:t>ولی </a:t>
            </a:r>
            <a:r>
              <a:rPr lang="fa-IR" sz="2400" b="1" dirty="0">
                <a:solidFill>
                  <a:srgbClr val="FF0000"/>
                </a:solidFill>
                <a:cs typeface="B Zar" pitchFamily="2" charset="-78"/>
              </a:rPr>
              <a:t>شکم بزرگ </a:t>
            </a:r>
            <a:r>
              <a:rPr lang="fa-IR" sz="2400" b="1" dirty="0">
                <a:cs typeface="B Zar" pitchFamily="2" charset="-78"/>
              </a:rPr>
              <a:t>دارند یعنی مقدار دور کمر انها زیادتر است بیشتر درمعرض </a:t>
            </a:r>
            <a:r>
              <a:rPr lang="fa-IR" sz="2400" b="1" dirty="0">
                <a:solidFill>
                  <a:srgbClr val="FF0000"/>
                </a:solidFill>
                <a:cs typeface="B Zar" pitchFamily="2" charset="-78"/>
              </a:rPr>
              <a:t>خطر بیماریهای قلبی عروقی </a:t>
            </a:r>
            <a:r>
              <a:rPr lang="fa-IR" sz="2400" b="1" dirty="0">
                <a:cs typeface="B Zar" pitchFamily="2" charset="-78"/>
              </a:rPr>
              <a:t>هستند.</a:t>
            </a:r>
            <a:endParaRPr lang="fa-IR" sz="2800" dirty="0"/>
          </a:p>
        </p:txBody>
      </p:sp>
    </p:spTree>
    <p:extLst>
      <p:ext uri="{BB962C8B-B14F-4D97-AF65-F5344CB8AC3E}">
        <p14:creationId xmlns:p14="http://schemas.microsoft.com/office/powerpoint/2010/main" val="369851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23" y="0"/>
            <a:ext cx="11356257" cy="752168"/>
          </a:xfrm>
          <a:solidFill>
            <a:srgbClr val="FFEBFF"/>
          </a:solidFill>
        </p:spPr>
        <p:txBody>
          <a:bodyPr>
            <a:normAutofit/>
          </a:bodyPr>
          <a:lstStyle/>
          <a:p>
            <a:pPr algn="ctr" rtl="1"/>
            <a:r>
              <a:rPr lang="fa-IR" sz="3200" b="1" dirty="0">
                <a:solidFill>
                  <a:srgbClr val="FF0000"/>
                </a:solidFill>
                <a:cs typeface="B Titr" panose="00000700000000000000" pitchFamily="2" charset="-78"/>
              </a:rPr>
              <a:t>چاقی</a:t>
            </a:r>
            <a:r>
              <a:rPr lang="fa-IR" sz="3200" b="1" dirty="0">
                <a:cs typeface="B Titr" panose="00000700000000000000" pitchFamily="2" charset="-78"/>
              </a:rPr>
              <a:t> معضل گریبانگیر کشورهای دنیا</a:t>
            </a:r>
            <a:endParaRPr lang="en-US" sz="3200" b="1" dirty="0"/>
          </a:p>
        </p:txBody>
      </p:sp>
      <p:sp>
        <p:nvSpPr>
          <p:cNvPr id="3" name="Content Placeholder 2"/>
          <p:cNvSpPr>
            <a:spLocks noGrp="1"/>
          </p:cNvSpPr>
          <p:nvPr>
            <p:ph idx="1"/>
          </p:nvPr>
        </p:nvSpPr>
        <p:spPr>
          <a:xfrm>
            <a:off x="3652685" y="752169"/>
            <a:ext cx="8539315" cy="6120580"/>
          </a:xfrm>
          <a:noFill/>
        </p:spPr>
        <p:txBody>
          <a:bodyPr>
            <a:noAutofit/>
          </a:bodyPr>
          <a:lstStyle/>
          <a:p>
            <a:pPr algn="justLow" rtl="1"/>
            <a:r>
              <a:rPr lang="fa-IR" sz="2400" dirty="0">
                <a:cs typeface="B Mitra" panose="00000400000000000000" pitchFamily="2" charset="-78"/>
              </a:rPr>
              <a:t>چاقی یک مسئله بهداشت عمومی جهانی است که به طرز نگران کننده ای در حال افزایش است.</a:t>
            </a:r>
          </a:p>
          <a:p>
            <a:pPr algn="justLow" rtl="1"/>
            <a:r>
              <a:rPr lang="fa-IR" sz="2400" dirty="0">
                <a:cs typeface="B Mitra" panose="00000400000000000000" pitchFamily="2" charset="-78"/>
              </a:rPr>
              <a:t>کشورهای مختلف در سراسر جهان شاهد </a:t>
            </a:r>
            <a:r>
              <a:rPr lang="fa-IR" sz="2400" b="1" dirty="0">
                <a:solidFill>
                  <a:srgbClr val="FF0000"/>
                </a:solidFill>
                <a:cs typeface="B Mitra" panose="00000400000000000000" pitchFamily="2" charset="-78"/>
              </a:rPr>
              <a:t>افزایش دو یا سه برابری در شیوع چاقی </a:t>
            </a:r>
            <a:r>
              <a:rPr lang="fa-IR" sz="2400" dirty="0">
                <a:cs typeface="B Mitra" panose="00000400000000000000" pitchFamily="2" charset="-78"/>
              </a:rPr>
              <a:t>هستند که احتمالاً به دلیل شهرنشینی، سبک زندگی کم تحرک و افزایش مصرف غذاهای فرآوری شده پرکالری بوده است. </a:t>
            </a:r>
          </a:p>
          <a:p>
            <a:pPr algn="justLow" rtl="1"/>
            <a:r>
              <a:rPr lang="fa-IR" sz="2400" dirty="0">
                <a:cs typeface="B Mitra" panose="00000400000000000000" pitchFamily="2" charset="-78"/>
              </a:rPr>
              <a:t>افزایش هشداردهنده چاقی در دوران کودکی نشان‌دهنده بار عظیم پیشگیری از بیماری‌های مزمن در سیستم‌های مراقبت‌های بهداشت عمومی آینده در سراسر جهان است.</a:t>
            </a:r>
          </a:p>
          <a:p>
            <a:pPr algn="justLow" rtl="1"/>
            <a:r>
              <a:rPr lang="ar-SA" sz="2400" dirty="0">
                <a:cs typeface="B Mitra" panose="00000400000000000000" pitchFamily="2" charset="-78"/>
              </a:rPr>
              <a:t>بیماری‌های غیرواگیر عامل اصلی مرگ و میر در سراسر جهان هستند و مسئول حدود 41 میلیون (71 درصد) از 55 میلیون مرگ در سال 2019 بوده‌اند.</a:t>
            </a:r>
            <a:r>
              <a:rPr lang="ar-SA" sz="2400" dirty="0">
                <a:solidFill>
                  <a:schemeClr val="tx1"/>
                </a:solidFill>
                <a:cs typeface="B Zar" pitchFamily="2" charset="-78"/>
              </a:rPr>
              <a:t> این بار در میان کشورهای با درآمد کم و متوسط، که 78 درصد مرگ و میر ناشی از بیماری های غیرواگیر در جهان و 85 درصد مرگ و میرهای زودرس در آنها اتفاق افتاده است، بیشترین میزان را دارد. </a:t>
            </a:r>
            <a:endParaRPr lang="fa-IR" sz="2400" dirty="0">
              <a:solidFill>
                <a:schemeClr val="tx1"/>
              </a:solidFill>
              <a:cs typeface="B Zar" pitchFamily="2" charset="-78"/>
            </a:endParaRPr>
          </a:p>
          <a:p>
            <a:pPr algn="justLow" rtl="1"/>
            <a:endParaRPr lang="en-US" sz="2400" dirty="0">
              <a:solidFill>
                <a:schemeClr val="tx1"/>
              </a:solidFill>
              <a:cs typeface="B Zar" pitchFamily="2" charset="-78"/>
            </a:endParaRPr>
          </a:p>
          <a:p>
            <a:pPr marL="0" indent="0" algn="ctr" rtl="1">
              <a:buNone/>
            </a:pPr>
            <a:r>
              <a:rPr lang="ar-SA" altLang="en-US" sz="2000" b="1" dirty="0">
                <a:solidFill>
                  <a:srgbClr val="FF0000"/>
                </a:solidFill>
                <a:highlight>
                  <a:srgbClr val="DDFFFF"/>
                </a:highlight>
                <a:cs typeface="B Zar" panose="00000400000000000000" pitchFamily="2" charset="-78"/>
              </a:rPr>
              <a:t>"چاقی" </a:t>
            </a:r>
            <a:r>
              <a:rPr lang="ar-SA" altLang="en-US" sz="2000" b="1" dirty="0">
                <a:solidFill>
                  <a:schemeClr val="tx1"/>
                </a:solidFill>
                <a:highlight>
                  <a:srgbClr val="DDFFFF"/>
                </a:highlight>
                <a:cs typeface="B Zar" panose="00000400000000000000" pitchFamily="2" charset="-78"/>
              </a:rPr>
              <a:t>به عنوان یکی از </a:t>
            </a:r>
            <a:r>
              <a:rPr lang="ar-SA" altLang="en-US" sz="2000" b="1" dirty="0">
                <a:solidFill>
                  <a:srgbClr val="FF0000"/>
                </a:solidFill>
                <a:highlight>
                  <a:srgbClr val="DDFFFF"/>
                </a:highlight>
                <a:cs typeface="B Zar" panose="00000400000000000000" pitchFamily="2" charset="-78"/>
              </a:rPr>
              <a:t>عوامل خطر بسیار موثر </a:t>
            </a:r>
            <a:r>
              <a:rPr lang="ar-SA" altLang="en-US" sz="2000" b="1" dirty="0">
                <a:solidFill>
                  <a:schemeClr val="tx1"/>
                </a:solidFill>
                <a:highlight>
                  <a:srgbClr val="DDFFFF"/>
                </a:highlight>
                <a:cs typeface="B Zar" panose="00000400000000000000" pitchFamily="2" charset="-78"/>
              </a:rPr>
              <a:t>در بسیاری از بیماری ها شناخته شده است.</a:t>
            </a:r>
            <a:endParaRPr lang="en-US" sz="2000" dirty="0">
              <a:highlight>
                <a:srgbClr val="DDFFFF"/>
              </a:highlight>
              <a:cs typeface="B Zar" pitchFamily="2" charset="-7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127820" y="808831"/>
            <a:ext cx="3524865" cy="5240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98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6282A-1CC1-B19D-3886-ECEDFA4F2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E8FB6-5B4B-44AF-A796-A1B1897F451E}"/>
              </a:ext>
            </a:extLst>
          </p:cNvPr>
          <p:cNvSpPr>
            <a:spLocks noGrp="1"/>
          </p:cNvSpPr>
          <p:nvPr>
            <p:ph type="title"/>
          </p:nvPr>
        </p:nvSpPr>
        <p:spPr>
          <a:xfrm>
            <a:off x="838200" y="0"/>
            <a:ext cx="10515600" cy="471948"/>
          </a:xfrm>
          <a:solidFill>
            <a:srgbClr val="FFEBFF"/>
          </a:solidFill>
        </p:spPr>
        <p:txBody>
          <a:bodyPr>
            <a:noAutofit/>
          </a:bodyPr>
          <a:lstStyle/>
          <a:p>
            <a:pPr algn="ctr" rtl="1"/>
            <a:r>
              <a:rPr lang="fa-IR" sz="3200" b="1" dirty="0">
                <a:cs typeface="B Titr" panose="00000700000000000000" pitchFamily="2" charset="-78"/>
              </a:rPr>
              <a:t>اندازه گیری دور کمر</a:t>
            </a:r>
            <a:endParaRPr lang="fa-IR" sz="3200" dirty="0">
              <a:cs typeface="B Titr" panose="00000700000000000000" pitchFamily="2" charset="-78"/>
            </a:endParaRPr>
          </a:p>
        </p:txBody>
      </p:sp>
      <p:sp>
        <p:nvSpPr>
          <p:cNvPr id="3" name="Content Placeholder 2">
            <a:extLst>
              <a:ext uri="{FF2B5EF4-FFF2-40B4-BE49-F238E27FC236}">
                <a16:creationId xmlns:a16="http://schemas.microsoft.com/office/drawing/2014/main" id="{8806D1C6-AE52-2E30-3845-B3F1F2F8D93F}"/>
              </a:ext>
            </a:extLst>
          </p:cNvPr>
          <p:cNvSpPr>
            <a:spLocks noGrp="1"/>
          </p:cNvSpPr>
          <p:nvPr>
            <p:ph idx="1"/>
          </p:nvPr>
        </p:nvSpPr>
        <p:spPr>
          <a:xfrm>
            <a:off x="117987" y="634182"/>
            <a:ext cx="11931445" cy="6032090"/>
          </a:xfrm>
        </p:spPr>
        <p:txBody>
          <a:bodyPr>
            <a:normAutofit fontScale="92500"/>
          </a:bodyPr>
          <a:lstStyle/>
          <a:p>
            <a:pPr marL="0" indent="0" algn="justLow" rtl="1">
              <a:buNone/>
            </a:pPr>
            <a:r>
              <a:rPr lang="fa-IR" sz="2400" b="1" dirty="0">
                <a:cs typeface="B Mitra" panose="00000400000000000000" pitchFamily="2" charset="-78"/>
              </a:rPr>
              <a:t>برای اندازه گیری دور کمر در خانم ها و آقایان(در گروه سنی میانسال) به ترتیب زیر عمل کنید</a:t>
            </a:r>
            <a:r>
              <a:rPr lang="en-US" sz="2400" b="1" dirty="0">
                <a:cs typeface="B Mitra" panose="00000400000000000000" pitchFamily="2" charset="-78"/>
              </a:rPr>
              <a:t>:</a:t>
            </a:r>
            <a:endParaRPr lang="fa-IR" sz="2400" b="1" dirty="0">
              <a:cs typeface="B Mitra" panose="00000400000000000000" pitchFamily="2" charset="-78"/>
            </a:endParaRPr>
          </a:p>
          <a:p>
            <a:pPr marL="0" indent="0" algn="justLow" rtl="1">
              <a:buNone/>
            </a:pPr>
            <a:endParaRPr lang="en-US" sz="2400" b="1" dirty="0">
              <a:cs typeface="B Mitra" panose="00000400000000000000" pitchFamily="2" charset="-78"/>
            </a:endParaRPr>
          </a:p>
          <a:p>
            <a:pPr marL="0" indent="0" algn="justLow" rtl="1">
              <a:buNone/>
            </a:pPr>
            <a:r>
              <a:rPr lang="en-US" sz="2600" dirty="0">
                <a:cs typeface="B Mitra" panose="00000400000000000000" pitchFamily="2" charset="-78"/>
              </a:rPr>
              <a:t>•</a:t>
            </a:r>
            <a:r>
              <a:rPr lang="fa-IR" sz="2600" dirty="0">
                <a:cs typeface="B Traffic" panose="00000400000000000000" pitchFamily="2" charset="-78"/>
              </a:rPr>
              <a:t>ناحیه کمر باید بدون لباس باشد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از متر نواری برای اندازه گیری استفاده کنید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فرد باید صاف و در حالی که دست ها آزادانه در دو طرف بدن قرار گرفته و پاها حدود 25 تا 30 سانتی متر از هم فاصله دارد بایستد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حد فاصل بین آخرین دنده (دنده دهم) و برجستگی استخوان لگن علامت گذاشته می شود و دور کمر در این خط اندازه گیری می شود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متر باید بدون پیچ خوردگی دور تا دور کمر قرار بگیرد. دقت کنید که در هیچ نقطه ای لباس زیر متر نرفته باشد.</a:t>
            </a:r>
            <a:endParaRPr lang="en-US" sz="2600" dirty="0">
              <a:cs typeface="B Traffic" panose="00000400000000000000" pitchFamily="2" charset="-78"/>
            </a:endParaRP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از فرد بخواهید که یک دم انجام بدهد و سپس بازدم و در همین لحظه دور کمر را بخوانید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یک بار دیگر اندازه گیری را انجام دهید. فاصله بین دو عدد به دست آمده، نباید بیشتر از 5/ 0 سانتیمتر باشد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هر دو عدد را یادداشت کنید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در صورتی که فاصله بیشتر از حد انتظار بود باید اندازه گیری را دو بار دیگر تکرار کنید.</a:t>
            </a:r>
            <a:endParaRPr lang="fa-IR" dirty="0">
              <a:cs typeface="B Traffic" panose="00000400000000000000" pitchFamily="2" charset="-78"/>
            </a:endParaRPr>
          </a:p>
        </p:txBody>
      </p:sp>
    </p:spTree>
    <p:extLst>
      <p:ext uri="{BB962C8B-B14F-4D97-AF65-F5344CB8AC3E}">
        <p14:creationId xmlns:p14="http://schemas.microsoft.com/office/powerpoint/2010/main" val="247447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7400" y="457201"/>
            <a:ext cx="990600" cy="1323439"/>
          </a:xfrm>
          <a:prstGeom prst="rect">
            <a:avLst/>
          </a:prstGeom>
          <a:noFill/>
        </p:spPr>
        <p:txBody>
          <a:bodyPr wrap="square" rtlCol="0">
            <a:spAutoFit/>
          </a:bodyPr>
          <a:lstStyle/>
          <a:p>
            <a:pPr algn="r" rtl="1"/>
            <a:r>
              <a:rPr lang="fa-IR" sz="2000" dirty="0">
                <a:solidFill>
                  <a:schemeClr val="bg1"/>
                </a:solidFill>
                <a:cs typeface="2  Titr" pitchFamily="2" charset="-78"/>
              </a:rPr>
              <a:t>تعریف</a:t>
            </a:r>
          </a:p>
          <a:p>
            <a:pPr algn="r" rtl="1"/>
            <a:endParaRPr lang="fa-IR" sz="2000" dirty="0">
              <a:solidFill>
                <a:schemeClr val="bg1"/>
              </a:solidFill>
              <a:cs typeface="2  Titr" pitchFamily="2" charset="-78"/>
            </a:endParaRPr>
          </a:p>
          <a:p>
            <a:pPr algn="r" rtl="1"/>
            <a:r>
              <a:rPr lang="fa-IR" sz="2000" dirty="0">
                <a:solidFill>
                  <a:schemeClr val="bg1"/>
                </a:solidFill>
                <a:cs typeface="2  Titr" pitchFamily="2" charset="-78"/>
              </a:rPr>
              <a:t>اپیدمیولوژی</a:t>
            </a:r>
            <a:endParaRPr lang="en-US" sz="2000" dirty="0">
              <a:solidFill>
                <a:schemeClr val="bg1"/>
              </a:solidFill>
              <a:cs typeface="2  Titr" pitchFamily="2" charset="-78"/>
            </a:endParaRPr>
          </a:p>
        </p:txBody>
      </p:sp>
      <p:pic>
        <p:nvPicPr>
          <p:cNvPr id="1026" name="Picture 2" descr="G:\PhD\minor\Obesity\رفرانس هاي چاقي\294057.jpg"/>
          <p:cNvPicPr>
            <a:picLocks noGrp="1" noChangeAspect="1" noChangeArrowheads="1"/>
          </p:cNvPicPr>
          <p:nvPr>
            <p:ph idx="1"/>
          </p:nvPr>
        </p:nvPicPr>
        <p:blipFill>
          <a:blip r:embed="rId2"/>
          <a:srcRect/>
          <a:stretch>
            <a:fillRect/>
          </a:stretch>
        </p:blipFill>
        <p:spPr bwMode="auto">
          <a:xfrm>
            <a:off x="1884947" y="1211580"/>
            <a:ext cx="8554453" cy="5417820"/>
          </a:xfrm>
          <a:prstGeom prst="rect">
            <a:avLst/>
          </a:prstGeom>
          <a:noFill/>
        </p:spPr>
      </p:pic>
      <p:sp>
        <p:nvSpPr>
          <p:cNvPr id="8" name="TextBox 7"/>
          <p:cNvSpPr txBox="1"/>
          <p:nvPr/>
        </p:nvSpPr>
        <p:spPr>
          <a:xfrm>
            <a:off x="4114800" y="228601"/>
            <a:ext cx="3810000" cy="769441"/>
          </a:xfrm>
          <a:prstGeom prst="rect">
            <a:avLst/>
          </a:prstGeom>
          <a:noFill/>
        </p:spPr>
        <p:txBody>
          <a:bodyPr wrap="square" rtlCol="0">
            <a:spAutoFit/>
          </a:bodyPr>
          <a:lstStyle/>
          <a:p>
            <a:pPr algn="r" rtl="1"/>
            <a:r>
              <a:rPr lang="fa-IR" sz="4400" b="1" dirty="0">
                <a:solidFill>
                  <a:schemeClr val="tx2"/>
                </a:solidFill>
                <a:cs typeface="B Nazanin" pitchFamily="2" charset="-78"/>
              </a:rPr>
              <a:t>مداخلات تغذیه ای</a:t>
            </a:r>
            <a:endParaRPr lang="en-US" sz="4400" b="1" dirty="0">
              <a:solidFill>
                <a:schemeClr val="tx2"/>
              </a:solidFill>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AAA2-9F87-2900-FB21-DDFC54FDD842}"/>
            </a:ext>
          </a:extLst>
        </p:cNvPr>
        <p:cNvGrpSpPr/>
        <p:nvPr/>
      </p:nvGrpSpPr>
      <p:grpSpPr>
        <a:xfrm>
          <a:off x="0" y="0"/>
          <a:ext cx="0" cy="0"/>
          <a:chOff x="0" y="0"/>
          <a:chExt cx="0" cy="0"/>
        </a:xfrm>
      </p:grpSpPr>
      <p:sp>
        <p:nvSpPr>
          <p:cNvPr id="50178" name="Title 1">
            <a:extLst>
              <a:ext uri="{FF2B5EF4-FFF2-40B4-BE49-F238E27FC236}">
                <a16:creationId xmlns:a16="http://schemas.microsoft.com/office/drawing/2014/main" id="{77888D8D-90A3-C29A-81D0-3489B181BEEB}"/>
              </a:ext>
            </a:extLst>
          </p:cNvPr>
          <p:cNvSpPr>
            <a:spLocks noGrp="1"/>
          </p:cNvSpPr>
          <p:nvPr>
            <p:ph type="title"/>
          </p:nvPr>
        </p:nvSpPr>
        <p:spPr>
          <a:xfrm>
            <a:off x="2135777" y="0"/>
            <a:ext cx="7543800" cy="722671"/>
          </a:xfrm>
          <a:solidFill>
            <a:srgbClr val="FFEBFF"/>
          </a:solidFill>
        </p:spPr>
        <p:txBody>
          <a:bodyPr/>
          <a:lstStyle/>
          <a:p>
            <a:pPr algn="ctr" eaLnBrk="1" hangingPunct="1"/>
            <a:r>
              <a:rPr lang="fa-IR" altLang="en-US" sz="3200" b="1" dirty="0">
                <a:solidFill>
                  <a:srgbClr val="7030A0"/>
                </a:solidFill>
                <a:cs typeface="B Titr" panose="00000700000000000000" pitchFamily="2" charset="-78"/>
              </a:rPr>
              <a:t>هرم </a:t>
            </a:r>
            <a:r>
              <a:rPr lang="fa-IR" altLang="en-US" sz="3200" b="1" dirty="0" err="1">
                <a:solidFill>
                  <a:srgbClr val="7030A0"/>
                </a:solidFill>
                <a:cs typeface="B Titr" panose="00000700000000000000" pitchFamily="2" charset="-78"/>
              </a:rPr>
              <a:t>غذايي</a:t>
            </a:r>
            <a:r>
              <a:rPr lang="fa-IR" altLang="en-US" sz="3200" b="1" dirty="0">
                <a:solidFill>
                  <a:srgbClr val="7030A0"/>
                </a:solidFill>
                <a:cs typeface="B Titr" panose="00000700000000000000" pitchFamily="2" charset="-78"/>
              </a:rPr>
              <a:t> ایران</a:t>
            </a:r>
            <a:r>
              <a:rPr lang="fa-IR" altLang="en-US" b="1" dirty="0">
                <a:solidFill>
                  <a:srgbClr val="7030A0"/>
                </a:solidFill>
                <a:cs typeface="B Titr" panose="00000700000000000000" pitchFamily="2" charset="-78"/>
              </a:rPr>
              <a:t> </a:t>
            </a:r>
          </a:p>
        </p:txBody>
      </p:sp>
      <p:sp>
        <p:nvSpPr>
          <p:cNvPr id="3" name="Content Placeholder 2">
            <a:extLst>
              <a:ext uri="{FF2B5EF4-FFF2-40B4-BE49-F238E27FC236}">
                <a16:creationId xmlns:a16="http://schemas.microsoft.com/office/drawing/2014/main" id="{3F48CE38-A727-6C09-058C-67FC264F30DE}"/>
              </a:ext>
            </a:extLst>
          </p:cNvPr>
          <p:cNvSpPr>
            <a:spLocks noGrp="1"/>
          </p:cNvSpPr>
          <p:nvPr>
            <p:ph idx="1"/>
          </p:nvPr>
        </p:nvSpPr>
        <p:spPr>
          <a:xfrm>
            <a:off x="1489587" y="722671"/>
            <a:ext cx="10235381" cy="5481795"/>
          </a:xfrm>
        </p:spPr>
        <p:txBody>
          <a:bodyPr>
            <a:normAutofit lnSpcReduction="10000"/>
          </a:bodyPr>
          <a:lstStyle/>
          <a:p>
            <a:pPr marL="0" indent="0" algn="r" rtl="1">
              <a:buNone/>
              <a:defRPr/>
            </a:pPr>
            <a:r>
              <a:rPr lang="fa-IR" sz="2800" dirty="0">
                <a:solidFill>
                  <a:srgbClr val="000000"/>
                </a:solidFill>
                <a:latin typeface="Arial" panose="020B0604020202020204" pitchFamily="34" charset="0"/>
                <a:cs typeface="B Zar" pitchFamily="2" charset="-78"/>
              </a:rPr>
              <a:t>هرم يك راهنماي غذايي روزانه براي افراد است كه </a:t>
            </a:r>
            <a:r>
              <a:rPr lang="fa-IR" sz="2800" dirty="0">
                <a:solidFill>
                  <a:srgbClr val="0070C0"/>
                </a:solidFill>
                <a:latin typeface="Arial" panose="020B0604020202020204" pitchFamily="34" charset="0"/>
                <a:cs typeface="B Zar" pitchFamily="2" charset="-78"/>
              </a:rPr>
              <a:t>تعادل، تنوع</a:t>
            </a:r>
            <a:r>
              <a:rPr lang="fa-IR" sz="2800" dirty="0">
                <a:solidFill>
                  <a:srgbClr val="000000"/>
                </a:solidFill>
                <a:latin typeface="Arial" panose="020B0604020202020204" pitchFamily="34" charset="0"/>
                <a:cs typeface="B Zar" pitchFamily="2" charset="-78"/>
              </a:rPr>
              <a:t> و ميزان سهم مورد نياز از گروه</a:t>
            </a:r>
            <a:r>
              <a:rPr lang="en-US" sz="2800" dirty="0">
                <a:solidFill>
                  <a:srgbClr val="000000"/>
                </a:solidFill>
                <a:latin typeface="Arial" panose="020B0604020202020204" pitchFamily="34" charset="0"/>
                <a:cs typeface="B Zar" pitchFamily="2" charset="-78"/>
              </a:rPr>
              <a:t> </a:t>
            </a:r>
            <a:r>
              <a:rPr lang="fa-IR" sz="2800" dirty="0">
                <a:solidFill>
                  <a:srgbClr val="000000"/>
                </a:solidFill>
                <a:latin typeface="Arial" panose="020B0604020202020204" pitchFamily="34" charset="0"/>
                <a:cs typeface="B Zar" pitchFamily="2" charset="-78"/>
              </a:rPr>
              <a:t>هاي غذايي را نشان مي دهد.</a:t>
            </a:r>
          </a:p>
          <a:p>
            <a:pPr marL="0" indent="0" algn="r" rtl="1">
              <a:buNone/>
              <a:defRPr/>
            </a:pPr>
            <a:r>
              <a:rPr lang="fa-IR" sz="2800" dirty="0">
                <a:solidFill>
                  <a:srgbClr val="000000"/>
                </a:solidFill>
                <a:latin typeface="Arial" panose="020B0604020202020204" pitchFamily="34" charset="0"/>
                <a:cs typeface="B Zar" pitchFamily="2" charset="-78"/>
              </a:rPr>
              <a:t> مواد غذایی درهر گروه دارای ارزش غذایی یکسانی هستند</a:t>
            </a:r>
            <a:r>
              <a:rPr lang="en-US" sz="2800" dirty="0">
                <a:solidFill>
                  <a:srgbClr val="000000"/>
                </a:solidFill>
                <a:latin typeface="Arial" panose="020B0604020202020204" pitchFamily="34" charset="0"/>
                <a:cs typeface="B Zar" pitchFamily="2" charset="-78"/>
              </a:rPr>
              <a:t> </a:t>
            </a:r>
            <a:r>
              <a:rPr lang="fa-IR" sz="2800" dirty="0">
                <a:solidFill>
                  <a:srgbClr val="000000"/>
                </a:solidFill>
                <a:latin typeface="Arial" panose="020B0604020202020204" pitchFamily="34" charset="0"/>
                <a:cs typeface="B Zar" pitchFamily="2" charset="-78"/>
              </a:rPr>
              <a:t>و می</a:t>
            </a:r>
            <a:r>
              <a:rPr lang="en-US" sz="2800" dirty="0">
                <a:solidFill>
                  <a:srgbClr val="000000"/>
                </a:solidFill>
                <a:latin typeface="Arial" panose="020B0604020202020204" pitchFamily="34" charset="0"/>
                <a:cs typeface="B Zar" pitchFamily="2" charset="-78"/>
              </a:rPr>
              <a:t> </a:t>
            </a:r>
            <a:r>
              <a:rPr lang="fa-IR" sz="2800" dirty="0">
                <a:solidFill>
                  <a:srgbClr val="000000"/>
                </a:solidFill>
                <a:latin typeface="Arial" panose="020B0604020202020204" pitchFamily="34" charset="0"/>
                <a:cs typeface="B Zar" pitchFamily="2" charset="-78"/>
              </a:rPr>
              <a:t>توانند جایگزین هم مصرف شوند.</a:t>
            </a:r>
          </a:p>
          <a:p>
            <a:pPr marL="0" indent="0" algn="r" rtl="1">
              <a:buNone/>
              <a:defRPr/>
            </a:pPr>
            <a:r>
              <a:rPr lang="fa-IR" sz="2800" dirty="0">
                <a:solidFill>
                  <a:srgbClr val="FF0000"/>
                </a:solidFill>
                <a:latin typeface="Arial" panose="020B0604020202020204" pitchFamily="34" charset="0"/>
                <a:cs typeface="B Zar" pitchFamily="2" charset="-78"/>
              </a:rPr>
              <a:t>برای حفظ سلامت بايد روزانه از6</a:t>
            </a:r>
            <a:r>
              <a:rPr lang="en-US" sz="2800" dirty="0">
                <a:solidFill>
                  <a:srgbClr val="FF0000"/>
                </a:solidFill>
                <a:latin typeface="Arial" panose="020B0604020202020204" pitchFamily="34" charset="0"/>
                <a:cs typeface="B Zar" pitchFamily="2" charset="-78"/>
              </a:rPr>
              <a:t> </a:t>
            </a:r>
            <a:r>
              <a:rPr lang="fa-IR" sz="2800" dirty="0">
                <a:solidFill>
                  <a:srgbClr val="FF0000"/>
                </a:solidFill>
                <a:latin typeface="Arial" panose="020B0604020202020204" pitchFamily="34" charset="0"/>
                <a:cs typeface="B Zar" pitchFamily="2" charset="-78"/>
              </a:rPr>
              <a:t>گروه غذايی اصلی استفاده کرد.</a:t>
            </a:r>
          </a:p>
          <a:p>
            <a:pPr marL="0" indent="0" algn="r" rtl="1">
              <a:buNone/>
              <a:defRPr/>
            </a:pPr>
            <a:r>
              <a:rPr lang="fa-IR" sz="2800" dirty="0">
                <a:solidFill>
                  <a:schemeClr val="tx2"/>
                </a:solidFill>
                <a:latin typeface="Arial" panose="020B0604020202020204" pitchFamily="34" charset="0"/>
                <a:cs typeface="B Zar" pitchFamily="2" charset="-78"/>
              </a:rPr>
              <a:t> </a:t>
            </a:r>
            <a:r>
              <a:rPr lang="fa-IR" sz="2800" dirty="0">
                <a:solidFill>
                  <a:srgbClr val="00B050"/>
                </a:solidFill>
                <a:latin typeface="Arial" panose="020B0604020202020204" pitchFamily="34" charset="0"/>
                <a:cs typeface="B Zar" pitchFamily="2" charset="-78"/>
              </a:rPr>
              <a:t>6 گروه غذايی اصلی عبارتند از:                                                                  </a:t>
            </a:r>
            <a:endParaRPr lang="en-US" sz="2800" dirty="0">
              <a:solidFill>
                <a:srgbClr val="00B050"/>
              </a:solidFill>
              <a:latin typeface="Arial" panose="020B0604020202020204" pitchFamily="34" charset="0"/>
              <a:cs typeface="B Zar" pitchFamily="2" charset="-78"/>
            </a:endParaRPr>
          </a:p>
          <a:p>
            <a:pPr marL="0" indent="0" algn="r" rtl="1">
              <a:buNone/>
              <a:defRPr/>
            </a:pPr>
            <a:r>
              <a:rPr lang="fa-IR" sz="2800" dirty="0">
                <a:solidFill>
                  <a:srgbClr val="000000"/>
                </a:solidFill>
                <a:latin typeface="Arial" panose="020B0604020202020204" pitchFamily="34" charset="0"/>
                <a:cs typeface="B Zar" pitchFamily="2" charset="-78"/>
              </a:rPr>
              <a:t>1. گروه نان و غلات</a:t>
            </a:r>
          </a:p>
          <a:p>
            <a:pPr marL="0" indent="0" algn="r" rtl="1">
              <a:buNone/>
              <a:defRPr/>
            </a:pPr>
            <a:r>
              <a:rPr lang="fa-IR" sz="2800" dirty="0">
                <a:solidFill>
                  <a:srgbClr val="000000"/>
                </a:solidFill>
                <a:latin typeface="Arial" panose="020B0604020202020204" pitchFamily="34" charset="0"/>
                <a:cs typeface="B Zar" pitchFamily="2" charset="-78"/>
              </a:rPr>
              <a:t>2.گروه سبزي ها </a:t>
            </a:r>
          </a:p>
          <a:p>
            <a:pPr marL="0" indent="0" algn="r" rtl="1">
              <a:buNone/>
              <a:defRPr/>
            </a:pPr>
            <a:r>
              <a:rPr lang="fa-IR" sz="2800" dirty="0">
                <a:solidFill>
                  <a:srgbClr val="000000"/>
                </a:solidFill>
                <a:latin typeface="Arial" panose="020B0604020202020204" pitchFamily="34" charset="0"/>
                <a:cs typeface="B Zar" pitchFamily="2" charset="-78"/>
              </a:rPr>
              <a:t>3. گروه ميوه ها</a:t>
            </a:r>
          </a:p>
          <a:p>
            <a:pPr marL="0" indent="0" algn="r" rtl="1">
              <a:buNone/>
              <a:defRPr/>
            </a:pPr>
            <a:r>
              <a:rPr lang="fa-IR" sz="2800" dirty="0">
                <a:solidFill>
                  <a:srgbClr val="000000"/>
                </a:solidFill>
                <a:latin typeface="Arial" panose="020B0604020202020204" pitchFamily="34" charset="0"/>
                <a:cs typeface="B Zar" pitchFamily="2" charset="-78"/>
              </a:rPr>
              <a:t>4. گروه گوشت و تخم مرغ </a:t>
            </a:r>
          </a:p>
          <a:p>
            <a:pPr marL="0" indent="0" algn="r" rtl="1">
              <a:buNone/>
              <a:defRPr/>
            </a:pPr>
            <a:r>
              <a:rPr lang="fa-IR" sz="2800" dirty="0">
                <a:solidFill>
                  <a:srgbClr val="000000"/>
                </a:solidFill>
                <a:latin typeface="Arial" panose="020B0604020202020204" pitchFamily="34" charset="0"/>
                <a:cs typeface="B Zar" pitchFamily="2" charset="-78"/>
              </a:rPr>
              <a:t>5.گروه حبوبات و مغزها</a:t>
            </a:r>
          </a:p>
          <a:p>
            <a:pPr marL="0" indent="0" algn="r" rtl="1">
              <a:buNone/>
              <a:defRPr/>
            </a:pPr>
            <a:r>
              <a:rPr lang="fa-IR" sz="2800" dirty="0">
                <a:solidFill>
                  <a:srgbClr val="000000"/>
                </a:solidFill>
                <a:latin typeface="Arial" panose="020B0604020202020204" pitchFamily="34" charset="0"/>
                <a:cs typeface="B Zar" pitchFamily="2" charset="-78"/>
              </a:rPr>
              <a:t>5. گروه شير و لبنيات</a:t>
            </a:r>
            <a:endParaRPr lang="en-US" sz="2800" dirty="0">
              <a:solidFill>
                <a:srgbClr val="000000"/>
              </a:solidFill>
              <a:latin typeface="Arial" panose="020B0604020202020204" pitchFamily="34" charset="0"/>
              <a:cs typeface="B Zar" pitchFamily="2" charset="-78"/>
            </a:endParaRPr>
          </a:p>
          <a:p>
            <a:pPr marL="320040" indent="-320040">
              <a:buFont typeface="Wingdings"/>
              <a:buChar char=""/>
              <a:defRPr/>
            </a:pPr>
            <a:endParaRPr lang="fa-IR" dirty="0"/>
          </a:p>
        </p:txBody>
      </p:sp>
      <p:pic>
        <p:nvPicPr>
          <p:cNvPr id="6" name="Picture 1">
            <a:extLst>
              <a:ext uri="{FF2B5EF4-FFF2-40B4-BE49-F238E27FC236}">
                <a16:creationId xmlns:a16="http://schemas.microsoft.com/office/drawing/2014/main" id="{F118EA1C-8DE0-31B0-FEA4-86F1B0823A2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502" y="2315129"/>
            <a:ext cx="3919102" cy="40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AA1C89B3-676B-80AF-B527-95E2E42DBB4A}"/>
              </a:ext>
            </a:extLst>
          </p:cNvPr>
          <p:cNvSpPr>
            <a:spLocks noGrp="1"/>
          </p:cNvSpPr>
          <p:nvPr>
            <p:ph type="ftr" sz="quarter" idx="11"/>
          </p:nvPr>
        </p:nvSpPr>
        <p:spPr>
          <a:xfrm>
            <a:off x="3891539" y="6490640"/>
            <a:ext cx="7619999" cy="365125"/>
          </a:xfrm>
        </p:spPr>
        <p:txBody>
          <a:bodyPr/>
          <a:lstStyle/>
          <a:p>
            <a:pPr algn="ctr"/>
            <a:endParaRPr lang="en-US" dirty="0"/>
          </a:p>
        </p:txBody>
      </p:sp>
    </p:spTree>
    <p:extLst>
      <p:ext uri="{BB962C8B-B14F-4D97-AF65-F5344CB8AC3E}">
        <p14:creationId xmlns:p14="http://schemas.microsoft.com/office/powerpoint/2010/main" val="3954227584"/>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86A3-161F-2B75-5ED9-04A55674E7C1}"/>
            </a:ext>
          </a:extLst>
        </p:cNvPr>
        <p:cNvGrpSpPr/>
        <p:nvPr/>
      </p:nvGrpSpPr>
      <p:grpSpPr>
        <a:xfrm>
          <a:off x="0" y="0"/>
          <a:ext cx="0" cy="0"/>
          <a:chOff x="0" y="0"/>
          <a:chExt cx="0" cy="0"/>
        </a:xfrm>
      </p:grpSpPr>
      <p:pic>
        <p:nvPicPr>
          <p:cNvPr id="1026" name="Picture 2" descr="C:\Users\nabizadeh.BEHDASHT\Desktop\پوستر گروه های غذایی\پوستر غلات.jpg">
            <a:extLst>
              <a:ext uri="{FF2B5EF4-FFF2-40B4-BE49-F238E27FC236}">
                <a16:creationId xmlns:a16="http://schemas.microsoft.com/office/drawing/2014/main" id="{C6842BC9-8259-2010-3224-AC81765F14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2582" y="304801"/>
            <a:ext cx="6331527" cy="617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0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44680-E8A9-A614-BA02-8298DF4D45F4}"/>
            </a:ext>
          </a:extLst>
        </p:cNvPr>
        <p:cNvGrpSpPr/>
        <p:nvPr/>
      </p:nvGrpSpPr>
      <p:grpSpPr>
        <a:xfrm>
          <a:off x="0" y="0"/>
          <a:ext cx="0" cy="0"/>
          <a:chOff x="0" y="0"/>
          <a:chExt cx="0" cy="0"/>
        </a:xfrm>
      </p:grpSpPr>
      <p:pic>
        <p:nvPicPr>
          <p:cNvPr id="28674" name="Picture 2">
            <a:extLst>
              <a:ext uri="{FF2B5EF4-FFF2-40B4-BE49-F238E27FC236}">
                <a16:creationId xmlns:a16="http://schemas.microsoft.com/office/drawing/2014/main" id="{D973DFD2-388D-7C9F-A1A9-96AC8FED07A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96128" y="20320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45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C523-26BB-330B-4978-886119282890}"/>
            </a:ext>
          </a:extLst>
        </p:cNvPr>
        <p:cNvGrpSpPr/>
        <p:nvPr/>
      </p:nvGrpSpPr>
      <p:grpSpPr>
        <a:xfrm>
          <a:off x="0" y="0"/>
          <a:ext cx="0" cy="0"/>
          <a:chOff x="0" y="0"/>
          <a:chExt cx="0" cy="0"/>
        </a:xfrm>
      </p:grpSpPr>
      <p:pic>
        <p:nvPicPr>
          <p:cNvPr id="29698" name="Picture 3">
            <a:extLst>
              <a:ext uri="{FF2B5EF4-FFF2-40B4-BE49-F238E27FC236}">
                <a16:creationId xmlns:a16="http://schemas.microsoft.com/office/drawing/2014/main" id="{E36583B8-D2F3-E030-253D-A461A4AAE0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1905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8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620B-FA59-479B-350D-0830BF5A2B02}"/>
            </a:ext>
          </a:extLst>
        </p:cNvPr>
        <p:cNvGrpSpPr/>
        <p:nvPr/>
      </p:nvGrpSpPr>
      <p:grpSpPr>
        <a:xfrm>
          <a:off x="0" y="0"/>
          <a:ext cx="0" cy="0"/>
          <a:chOff x="0" y="0"/>
          <a:chExt cx="0" cy="0"/>
        </a:xfrm>
      </p:grpSpPr>
      <p:pic>
        <p:nvPicPr>
          <p:cNvPr id="30722" name="Picture 3">
            <a:extLst>
              <a:ext uri="{FF2B5EF4-FFF2-40B4-BE49-F238E27FC236}">
                <a16:creationId xmlns:a16="http://schemas.microsoft.com/office/drawing/2014/main" id="{2C110069-0FCF-7C76-F610-13B5EBEC22D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0"/>
            <a:ext cx="594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00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76F96-FE75-3617-1BA5-3B4E05D0E1B4}"/>
            </a:ext>
          </a:extLst>
        </p:cNvPr>
        <p:cNvGrpSpPr/>
        <p:nvPr/>
      </p:nvGrpSpPr>
      <p:grpSpPr>
        <a:xfrm>
          <a:off x="0" y="0"/>
          <a:ext cx="0" cy="0"/>
          <a:chOff x="0" y="0"/>
          <a:chExt cx="0" cy="0"/>
        </a:xfrm>
      </p:grpSpPr>
      <p:pic>
        <p:nvPicPr>
          <p:cNvPr id="2050" name="Picture 2" descr="C:\Users\nabizadeh.BEHDASHT\Desktop\پوستر گروه های غذایی\پوستر گوشت و تخم مرغ.jpg">
            <a:extLst>
              <a:ext uri="{FF2B5EF4-FFF2-40B4-BE49-F238E27FC236}">
                <a16:creationId xmlns:a16="http://schemas.microsoft.com/office/drawing/2014/main" id="{A9F39FFF-EBA0-0882-B732-8A276176BB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5709" y="180109"/>
            <a:ext cx="6234545" cy="646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4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0860-DA32-468E-F666-D182DFEB9514}"/>
            </a:ext>
          </a:extLst>
        </p:cNvPr>
        <p:cNvGrpSpPr/>
        <p:nvPr/>
      </p:nvGrpSpPr>
      <p:grpSpPr>
        <a:xfrm>
          <a:off x="0" y="0"/>
          <a:ext cx="0" cy="0"/>
          <a:chOff x="0" y="0"/>
          <a:chExt cx="0" cy="0"/>
        </a:xfrm>
      </p:grpSpPr>
      <p:pic>
        <p:nvPicPr>
          <p:cNvPr id="3074" name="Picture 2" descr="C:\Users\nabizadeh.BEHDASHT\Desktop\پوستر گروه های غذایی\پوستر حبوبات و مغز دانه ها.jpg">
            <a:extLst>
              <a:ext uri="{FF2B5EF4-FFF2-40B4-BE49-F238E27FC236}">
                <a16:creationId xmlns:a16="http://schemas.microsoft.com/office/drawing/2014/main" id="{9FA72732-5F94-3894-27F9-F304B7299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7999" y="0"/>
            <a:ext cx="6400799" cy="648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86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4D9F-7A66-B35E-709B-691044434F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58888B-C458-07C0-0C27-3542EC9E6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418" y="287593"/>
            <a:ext cx="9275164" cy="6282813"/>
          </a:xfrm>
          <a:prstGeom prst="rect">
            <a:avLst/>
          </a:prstGeom>
        </p:spPr>
      </p:pic>
    </p:spTree>
    <p:extLst>
      <p:ext uri="{BB962C8B-B14F-4D97-AF65-F5344CB8AC3E}">
        <p14:creationId xmlns:p14="http://schemas.microsoft.com/office/powerpoint/2010/main" val="425974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BDE9-0002-0781-30BB-5871DDC0F4C6}"/>
              </a:ext>
            </a:extLst>
          </p:cNvPr>
          <p:cNvSpPr>
            <a:spLocks noGrp="1"/>
          </p:cNvSpPr>
          <p:nvPr>
            <p:ph type="title"/>
          </p:nvPr>
        </p:nvSpPr>
        <p:spPr>
          <a:xfrm>
            <a:off x="838199" y="-3586"/>
            <a:ext cx="10515600" cy="446036"/>
          </a:xfrm>
          <a:solidFill>
            <a:srgbClr val="FFEBFF"/>
          </a:solidFill>
        </p:spPr>
        <p:txBody>
          <a:bodyPr>
            <a:normAutofit fontScale="90000"/>
          </a:bodyPr>
          <a:lstStyle/>
          <a:p>
            <a:pPr algn="ctr" rtl="1"/>
            <a:r>
              <a:rPr lang="fa-IR" sz="2800" b="1" dirty="0">
                <a:cs typeface="B Titr" panose="00000700000000000000" pitchFamily="2" charset="-78"/>
              </a:rPr>
              <a:t>تاثیر </a:t>
            </a:r>
            <a:r>
              <a:rPr lang="fa-IR" sz="2800" b="1" dirty="0">
                <a:solidFill>
                  <a:srgbClr val="FF0000"/>
                </a:solidFill>
                <a:cs typeface="B Titr" panose="00000700000000000000" pitchFamily="2" charset="-78"/>
              </a:rPr>
              <a:t>چاقی</a:t>
            </a:r>
            <a:r>
              <a:rPr lang="fa-IR" sz="2800" b="1" dirty="0">
                <a:cs typeface="B Titr" panose="00000700000000000000" pitchFamily="2" charset="-78"/>
              </a:rPr>
              <a:t> بر سلامت عمومی</a:t>
            </a:r>
            <a:endParaRPr lang="fa-IR" dirty="0"/>
          </a:p>
        </p:txBody>
      </p:sp>
      <p:sp>
        <p:nvSpPr>
          <p:cNvPr id="3" name="Content Placeholder 2">
            <a:extLst>
              <a:ext uri="{FF2B5EF4-FFF2-40B4-BE49-F238E27FC236}">
                <a16:creationId xmlns:a16="http://schemas.microsoft.com/office/drawing/2014/main" id="{6635E9E7-D540-4070-A2DF-1C5A51B30683}"/>
              </a:ext>
            </a:extLst>
          </p:cNvPr>
          <p:cNvSpPr>
            <a:spLocks noGrp="1"/>
          </p:cNvSpPr>
          <p:nvPr>
            <p:ph idx="1"/>
          </p:nvPr>
        </p:nvSpPr>
        <p:spPr>
          <a:xfrm>
            <a:off x="0" y="383458"/>
            <a:ext cx="12191999" cy="6076337"/>
          </a:xfrm>
        </p:spPr>
        <p:txBody>
          <a:bodyPr>
            <a:noAutofit/>
          </a:bodyPr>
          <a:lstStyle/>
          <a:p>
            <a:pPr algn="justLow" rtl="1">
              <a:lnSpc>
                <a:spcPct val="150000"/>
              </a:lnSpc>
            </a:pPr>
            <a:r>
              <a:rPr lang="fa-IR" sz="2000" b="1" dirty="0">
                <a:solidFill>
                  <a:srgbClr val="C00000"/>
                </a:solidFill>
                <a:highlight>
                  <a:srgbClr val="00FFFF"/>
                </a:highlight>
                <a:cs typeface="B Titr" panose="00000700000000000000" pitchFamily="2" charset="-78"/>
              </a:rPr>
              <a:t>امید به زندگی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چاقی، بیماری سبک زندگی مدرن، نه تنها باعث بیماری جدی می شود، بلکه به طور قابل توجهی میانگین امید به زندگی عمومی را کاهش می دهد. چاقی در بزرگسالی پیش بینی کننده قوی مرگ زودرس است. </a:t>
            </a:r>
          </a:p>
          <a:p>
            <a:pPr algn="justLow" rtl="1">
              <a:lnSpc>
                <a:spcPct val="150000"/>
              </a:lnSpc>
            </a:pPr>
            <a:r>
              <a:rPr lang="fa-IR" sz="2000" b="1" dirty="0">
                <a:solidFill>
                  <a:srgbClr val="C00000"/>
                </a:solidFill>
                <a:highlight>
                  <a:srgbClr val="00FFFF"/>
                </a:highlight>
                <a:cs typeface="B Titr" panose="00000700000000000000" pitchFamily="2" charset="-78"/>
              </a:rPr>
              <a:t>کیفیت زندگی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چاقی بر جنبه‌های جسمی و روانی-اجتماعی کیفیت زندگی تأثیر می‌گذارد. خطر ابتلا به هر گونه بیماری مزمن پزشکی در افراد چاق در مقایسه با افراد دارای اضافه وزن تقریبا دو برابر می شود. چاقی باعث ایجاد بار روانی قابل توجهی می شود که به دلیل توجه جدی مردم به لاغری تشدید می شود.</a:t>
            </a:r>
            <a:endParaRPr lang="en-US" sz="2000" dirty="0">
              <a:cs typeface="B Mitra" panose="00000400000000000000" pitchFamily="2" charset="-78"/>
            </a:endParaRPr>
          </a:p>
          <a:p>
            <a:pPr algn="justLow" rtl="1">
              <a:lnSpc>
                <a:spcPct val="150000"/>
              </a:lnSpc>
            </a:pPr>
            <a:r>
              <a:rPr lang="fa-IR" sz="2000" b="1" dirty="0">
                <a:solidFill>
                  <a:srgbClr val="C00000"/>
                </a:solidFill>
                <a:highlight>
                  <a:srgbClr val="00FFFF"/>
                </a:highlight>
                <a:cs typeface="B Titr" panose="00000700000000000000" pitchFamily="2" charset="-78"/>
              </a:rPr>
              <a:t>شیوع بیماری‌های مرتبط با چاقی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افرادی که در دوران کودکی چاق هستند، در بزرگسالی چاق باقی می‌مانند و در سنین پایین‌تر مستعد ابتلا به بیماری‌های غیرواگیر مرتبط با چاقی</a:t>
            </a:r>
            <a:r>
              <a:rPr lang="en-US" sz="2000" dirty="0">
                <a:cs typeface="B Mitra" panose="00000400000000000000" pitchFamily="2" charset="-78"/>
              </a:rPr>
              <a:t>  </a:t>
            </a:r>
            <a:r>
              <a:rPr lang="fa-IR" sz="2000" dirty="0">
                <a:cs typeface="B Mitra" panose="00000400000000000000" pitchFamily="2" charset="-78"/>
              </a:rPr>
              <a:t>هستند. بیماری های غیرواگیر مرتبط با چاقی، از جمله دیابت نوع 2، بیماری عروق کرونر قلب، سکته مغزی، دیابت، آسم و بیماری انسدادی مزمن ریه در سراسر جهان افزایش یافته است. این بیماری‌های غیرواگیر، اهداف اولیه برای پیشگیری از بیماری‌های جهانی توسط</a:t>
            </a:r>
            <a:r>
              <a:rPr lang="en-US" sz="2000" dirty="0">
                <a:cs typeface="B Mitra" panose="00000400000000000000" pitchFamily="2" charset="-78"/>
              </a:rPr>
              <a:t> WHO </a:t>
            </a:r>
            <a:r>
              <a:rPr lang="fa-IR" sz="2000" dirty="0">
                <a:cs typeface="B Mitra" panose="00000400000000000000" pitchFamily="2" charset="-78"/>
              </a:rPr>
              <a:t>هستند.</a:t>
            </a:r>
            <a:endParaRPr lang="en-US" sz="2000" dirty="0">
              <a:cs typeface="B Mitra" panose="00000400000000000000" pitchFamily="2" charset="-78"/>
            </a:endParaRPr>
          </a:p>
          <a:p>
            <a:pPr algn="justLow" rtl="1">
              <a:lnSpc>
                <a:spcPct val="150000"/>
              </a:lnSpc>
            </a:pPr>
            <a:r>
              <a:rPr lang="fa-IR" sz="2000" b="1" dirty="0">
                <a:solidFill>
                  <a:srgbClr val="C00000"/>
                </a:solidFill>
                <a:highlight>
                  <a:srgbClr val="00FFFF"/>
                </a:highlight>
                <a:cs typeface="B Titr" panose="00000700000000000000" pitchFamily="2" charset="-78"/>
              </a:rPr>
              <a:t>تأثیر اقتصادی: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هزینه های پزشکی در میان افراد چاق 30 تا 40 درصد بیشتر از همسالان با وزن طبیعی آنهاست که دو برابر افزایش قابل انتساب به سیگار است. طبق اعلام سازمان جهانی بهداشت 4.32تریلیون دلار تأثیر اقتصادی جهانی اضافه وزن و چاقی در سال 2035 برآورد شده است. هزینه های مستقیم چاقی به مبلغی که برای تشخیص و درمان چاقی و بیماری های مزمن همراه مرتبط با چاقی مانند بیماری های قلبی عروقی و دیابت نوع 2 هزینه می شود نسبت داده می شود. هزینه های غیرمستقیم به دستمزدهای از دست رفته ثانویه به دلیل بیماری و مرگ زودرس، افزایش هزینه های پرداخت شده برای مطالبات از کارافتادگی و بیمه و کاهش بهره وری در کار نسبت داده می شود. تخمین زده می شود که</a:t>
            </a:r>
            <a:r>
              <a:rPr lang="en-US" sz="2000" dirty="0">
                <a:cs typeface="B Mitra" panose="00000400000000000000" pitchFamily="2" charset="-78"/>
              </a:rPr>
              <a:t> BMI </a:t>
            </a:r>
            <a:r>
              <a:rPr lang="fa-IR" sz="2000" dirty="0">
                <a:cs typeface="B Mitra" panose="00000400000000000000" pitchFamily="2" charset="-78"/>
              </a:rPr>
              <a:t>بالا سالانه 990 میلیارد دلار برای خدمات بهداشتی در سراسر جهان هزینه داشته باشد (13٪ هزینه مراقبت های بهداشتی).</a:t>
            </a:r>
            <a:endParaRPr lang="en-US" sz="2000" dirty="0">
              <a:cs typeface="B Mitra" panose="00000400000000000000" pitchFamily="2" charset="-78"/>
            </a:endParaRPr>
          </a:p>
        </p:txBody>
      </p:sp>
    </p:spTree>
    <p:extLst>
      <p:ext uri="{BB962C8B-B14F-4D97-AF65-F5344CB8AC3E}">
        <p14:creationId xmlns:p14="http://schemas.microsoft.com/office/powerpoint/2010/main" val="147216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E027-27B6-4F87-A626-2A85B993ACD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0429ED7-84D5-FDE7-64BE-73C4161D5F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392" y="176981"/>
            <a:ext cx="9111215" cy="6371304"/>
          </a:xfrm>
          <a:prstGeom prst="rect">
            <a:avLst/>
          </a:prstGeom>
        </p:spPr>
      </p:pic>
    </p:spTree>
    <p:extLst>
      <p:ext uri="{BB962C8B-B14F-4D97-AF65-F5344CB8AC3E}">
        <p14:creationId xmlns:p14="http://schemas.microsoft.com/office/powerpoint/2010/main" val="89565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E578-23EB-9AA1-5656-FBFE8EE081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526D00-C3AB-B763-5683-C6F2B4E87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6992" y="0"/>
            <a:ext cx="9138015" cy="6858000"/>
          </a:xfrm>
          <a:prstGeom prst="rect">
            <a:avLst/>
          </a:prstGeom>
        </p:spPr>
      </p:pic>
    </p:spTree>
    <p:extLst>
      <p:ext uri="{BB962C8B-B14F-4D97-AF65-F5344CB8AC3E}">
        <p14:creationId xmlns:p14="http://schemas.microsoft.com/office/powerpoint/2010/main" val="1544636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8EDB-B991-B2AA-3120-253E1586EC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B83B79-3F86-30B4-82D0-F6DC512024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3027" y="0"/>
            <a:ext cx="9185946" cy="6636774"/>
          </a:xfrm>
          <a:prstGeom prst="rect">
            <a:avLst/>
          </a:prstGeom>
        </p:spPr>
      </p:pic>
    </p:spTree>
    <p:extLst>
      <p:ext uri="{BB962C8B-B14F-4D97-AF65-F5344CB8AC3E}">
        <p14:creationId xmlns:p14="http://schemas.microsoft.com/office/powerpoint/2010/main" val="1908979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396E-418A-1D9D-5CAE-3BB9F23E07B4}"/>
              </a:ext>
            </a:extLst>
          </p:cNvPr>
          <p:cNvSpPr>
            <a:spLocks noGrp="1"/>
          </p:cNvSpPr>
          <p:nvPr>
            <p:ph type="title"/>
          </p:nvPr>
        </p:nvSpPr>
        <p:spPr>
          <a:xfrm>
            <a:off x="838200" y="188145"/>
            <a:ext cx="10515600" cy="505030"/>
          </a:xfrm>
          <a:solidFill>
            <a:srgbClr val="EEF7E9"/>
          </a:solidFill>
        </p:spPr>
        <p:txBody>
          <a:bodyPr>
            <a:normAutofit/>
          </a:bodyPr>
          <a:lstStyle/>
          <a:p>
            <a:pPr algn="justLow" rtl="1"/>
            <a:r>
              <a:rPr lang="fa-IR" sz="2400" b="1" dirty="0">
                <a:solidFill>
                  <a:srgbClr val="C00000"/>
                </a:solidFill>
                <a:cs typeface="B Zar" pitchFamily="2" charset="-78"/>
              </a:rPr>
              <a:t>به بیماران مبتلا به اضافه وزن و چاقی و برای پیشگیری از چاقی نکات زیر باید آموزش داده شود</a:t>
            </a:r>
            <a:r>
              <a:rPr lang="fa-IR" sz="2400" b="1" dirty="0">
                <a:solidFill>
                  <a:srgbClr val="C00000"/>
                </a:solidFill>
              </a:rPr>
              <a:t>:</a:t>
            </a:r>
            <a:endParaRPr lang="fa-IR" sz="2400" dirty="0"/>
          </a:p>
        </p:txBody>
      </p:sp>
      <p:sp>
        <p:nvSpPr>
          <p:cNvPr id="3" name="Content Placeholder 2">
            <a:extLst>
              <a:ext uri="{FF2B5EF4-FFF2-40B4-BE49-F238E27FC236}">
                <a16:creationId xmlns:a16="http://schemas.microsoft.com/office/drawing/2014/main" id="{AA944219-210F-C461-BB22-F58D1AB29AB3}"/>
              </a:ext>
            </a:extLst>
          </p:cNvPr>
          <p:cNvSpPr>
            <a:spLocks noGrp="1"/>
          </p:cNvSpPr>
          <p:nvPr>
            <p:ph idx="1"/>
          </p:nvPr>
        </p:nvSpPr>
        <p:spPr>
          <a:xfrm>
            <a:off x="206477" y="870156"/>
            <a:ext cx="11872452" cy="5987844"/>
          </a:xfrm>
        </p:spPr>
        <p:txBody>
          <a:bodyPr>
            <a:normAutofit fontScale="92500" lnSpcReduction="20000"/>
          </a:bodyPr>
          <a:lstStyle/>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وعده های اصلی غذا ( صبحانه </a:t>
            </a:r>
            <a:r>
              <a:rPr lang="ar-SA" sz="2000" b="1" dirty="0">
                <a:effectLst/>
                <a:latin typeface="Calibri" panose="020F0502020204030204" pitchFamily="34" charset="0"/>
                <a:ea typeface="Times New Roman" panose="02020603050405020304" pitchFamily="18" charset="0"/>
                <a:cs typeface="B Traffic" panose="00000400000000000000" pitchFamily="2" charset="-78"/>
              </a:rPr>
              <a:t>–</a:t>
            </a:r>
            <a:r>
              <a:rPr lang="ar-SA" sz="2000" b="1" dirty="0">
                <a:effectLst/>
                <a:latin typeface="Tahoma" panose="020B0604030504040204" pitchFamily="34" charset="0"/>
                <a:ea typeface="Times New Roman" panose="02020603050405020304" pitchFamily="18" charset="0"/>
                <a:cs typeface="B Traffic" panose="00000400000000000000" pitchFamily="2" charset="-78"/>
              </a:rPr>
              <a:t> ناهار و شام ) را حذف نکنید زیرا ناچار به ریزه خواری خواهید شد.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غذا را در ظرف کوچکتری بکشید تا مقدار کمتری غذا بخورید.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سرعت غذا</a:t>
            </a:r>
            <a:r>
              <a:rPr lang="ar-SA" sz="2000" b="1" dirty="0">
                <a:effectLst/>
                <a:latin typeface="Calibri" panose="020F0502020204030204" pitchFamily="34" charset="0"/>
                <a:ea typeface="Times New Roman" panose="02020603050405020304" pitchFamily="18" charset="0"/>
                <a:cs typeface="B Traffic" panose="00000400000000000000" pitchFamily="2" charset="-78"/>
              </a:rPr>
              <a:t> </a:t>
            </a:r>
            <a:r>
              <a:rPr lang="ar-SA" sz="2000" b="1" dirty="0">
                <a:effectLst/>
                <a:latin typeface="Tahoma" panose="020B0604030504040204" pitchFamily="34" charset="0"/>
                <a:ea typeface="Times New Roman" panose="02020603050405020304" pitchFamily="18" charset="0"/>
                <a:cs typeface="B Traffic" panose="00000400000000000000" pitchFamily="2" charset="-78"/>
              </a:rPr>
              <a:t>خوردن خود را کاهش دهید. هر لقمه غذا را برای مدت طولانی تری بجوید.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indent="-342900" algn="justLow" rtl="1">
              <a:lnSpc>
                <a:spcPct val="150000"/>
              </a:lnSpc>
              <a:buFont typeface="AngsanaUPC" panose="020B0502040204020203" pitchFamily="18" charset="-34"/>
              <a:buChar char="-"/>
            </a:pPr>
            <a:r>
              <a:rPr lang="fa-IR" sz="2000" b="1" dirty="0">
                <a:latin typeface="Tahoma" panose="020B0604030504040204" pitchFamily="34" charset="0"/>
                <a:cs typeface="B Traffic" panose="00000400000000000000" pitchFamily="2" charset="-78"/>
              </a:rPr>
              <a:t>نان و غلات نباید از رژیم غذایی حذف شود. مصرف حداقلی این گروه بخصوص از نوع سبوس دار باید در برنامه غذایی روزانه در نظر گرفته شود.</a:t>
            </a: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مصرف حبوبات ( نخود، لوبیا و عدس ) در برنامه غذایی توصیه می شود. فیبر موجود در حبوبات باعث ممانعت از جذب سریع و کامل قندهای ساده و کلسترول می گردد.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سالاد و سبزیجات را بدن سس و با چاشنی هایی نظیر آب لیمو ترش یا نارنج تازه و مقدار اندکی روغن زیتون مصرف </a:t>
            </a:r>
            <a:r>
              <a:rPr lang="ar-SA" sz="2100" b="1" dirty="0">
                <a:latin typeface="Tahoma" panose="020B0604030504040204" pitchFamily="34" charset="0"/>
                <a:cs typeface="B Traffic" panose="00000400000000000000" pitchFamily="2" charset="-78"/>
              </a:rPr>
              <a:t>نمایید.</a:t>
            </a:r>
            <a:endParaRPr lang="fa-IR"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مصرف قند و شکر ساده و غذاهای حاوی آنها مثل شیرینی جات، شکلات، آب نبات، نوشابه ها، شربت ها و آب میوه های صنعتی، مربا و عسل را بسیار محدود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به جای آب میوه های صنعتی که مقدار زیادی قند دارند از نوشیدنی های سالمتر مثل دوغ کم نمک و بدون گاز و یا آب استفاده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از شیر و لبنیات کم چرب استفاده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algn="justLow" rtl="1"/>
            <a:endParaRPr lang="fa-IR" dirty="0"/>
          </a:p>
        </p:txBody>
      </p:sp>
    </p:spTree>
    <p:extLst>
      <p:ext uri="{BB962C8B-B14F-4D97-AF65-F5344CB8AC3E}">
        <p14:creationId xmlns:p14="http://schemas.microsoft.com/office/powerpoint/2010/main" val="42895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4D72-A08E-5D46-62A9-7112100CA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8454E-57D5-2A90-EE41-703F74149736}"/>
              </a:ext>
            </a:extLst>
          </p:cNvPr>
          <p:cNvSpPr>
            <a:spLocks noGrp="1"/>
          </p:cNvSpPr>
          <p:nvPr>
            <p:ph type="title"/>
          </p:nvPr>
        </p:nvSpPr>
        <p:spPr>
          <a:xfrm>
            <a:off x="530865" y="262450"/>
            <a:ext cx="11130269" cy="505030"/>
          </a:xfrm>
          <a:solidFill>
            <a:srgbClr val="EEF7E9"/>
          </a:solidFill>
        </p:spPr>
        <p:txBody>
          <a:bodyPr>
            <a:normAutofit/>
          </a:bodyPr>
          <a:lstStyle/>
          <a:p>
            <a:pPr algn="justLow" rtl="1"/>
            <a:r>
              <a:rPr lang="fa-IR" sz="2400" b="1" dirty="0">
                <a:solidFill>
                  <a:srgbClr val="C00000"/>
                </a:solidFill>
                <a:cs typeface="B Zar" pitchFamily="2" charset="-78"/>
              </a:rPr>
              <a:t>به بیماران مبتلا به اضافه وزن و چاقی و برای پیشگیری از چاقی نکات زیر باید آموزش داده شود</a:t>
            </a:r>
            <a:r>
              <a:rPr lang="fa-IR" sz="2400" b="1" dirty="0">
                <a:solidFill>
                  <a:srgbClr val="C00000"/>
                </a:solidFill>
              </a:rPr>
              <a:t>:</a:t>
            </a:r>
            <a:endParaRPr lang="fa-IR" sz="2400" dirty="0"/>
          </a:p>
        </p:txBody>
      </p:sp>
      <p:sp>
        <p:nvSpPr>
          <p:cNvPr id="3" name="Content Placeholder 2">
            <a:extLst>
              <a:ext uri="{FF2B5EF4-FFF2-40B4-BE49-F238E27FC236}">
                <a16:creationId xmlns:a16="http://schemas.microsoft.com/office/drawing/2014/main" id="{E30F6378-EF40-9627-02B8-54AE546938D3}"/>
              </a:ext>
            </a:extLst>
          </p:cNvPr>
          <p:cNvSpPr>
            <a:spLocks noGrp="1"/>
          </p:cNvSpPr>
          <p:nvPr>
            <p:ph idx="1"/>
          </p:nvPr>
        </p:nvSpPr>
        <p:spPr>
          <a:xfrm>
            <a:off x="0" y="767480"/>
            <a:ext cx="11911934" cy="6067425"/>
          </a:xfrm>
        </p:spPr>
        <p:txBody>
          <a:bodyPr>
            <a:normAutofit/>
          </a:bodyPr>
          <a:lstStyle/>
          <a:p>
            <a:pPr marL="34290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پوست مرغ و چربی های اضافه گوشت رو جداکرده، مصرف نکنید.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مصرف غذاهای چرب، سرخ شده، شور،  فست فودها، انواع نوشابه های گازدار، آب میوه های صنعتی و تنقلات کم ارزش را محدود کنید.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هنگام خرید مواد غذایی جهت آگاهی از میزان قند، نمک و چربی، به نشانگر رنگی تغذیه ای محصول توجه نمایید.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به جای خوردن غذاهای پرکالری درمحل کار با خود میوه های تازه ببرید.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ساندویچ های خانگی را با خود به محل کار ببرید مانند نان و پنیر و سبزی، نان و پنیر وگردو.</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solidFill>
                  <a:srgbClr val="FF0000"/>
                </a:solidFill>
                <a:latin typeface="Tahoma" panose="020B0604030504040204" pitchFamily="34" charset="0"/>
                <a:cs typeface="B Traffic" panose="00000400000000000000" pitchFamily="2" charset="-78"/>
              </a:rPr>
              <a:t>دمنوش ها برای رهایی از چاقی هیچ معجزه ای نمی کنند</a:t>
            </a:r>
            <a:r>
              <a:rPr lang="ar-SA" sz="2000" b="1" dirty="0">
                <a:latin typeface="Tahoma" panose="020B0604030504040204" pitchFamily="34" charset="0"/>
                <a:cs typeface="B Traffic" panose="00000400000000000000" pitchFamily="2" charset="-78"/>
              </a:rPr>
              <a:t>، باید تغذیه مناسب و فعالیت بدنی داشته باشید.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spcAft>
                <a:spcPts val="1000"/>
              </a:spcAft>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ورزش های ساده مثل پیاده روی را به طور منظم انجام دهید. هر روز 30 دقیقه پیاده روی تند داشته باشید. </a:t>
            </a:r>
            <a:endParaRPr lang="en-US" sz="2000" b="1" dirty="0">
              <a:latin typeface="Tahoma" panose="020B060403050404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algn="justLow" rtl="1"/>
            <a:endParaRPr lang="fa-IR" dirty="0"/>
          </a:p>
        </p:txBody>
      </p:sp>
    </p:spTree>
    <p:extLst>
      <p:ext uri="{BB962C8B-B14F-4D97-AF65-F5344CB8AC3E}">
        <p14:creationId xmlns:p14="http://schemas.microsoft.com/office/powerpoint/2010/main" val="221046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79D63-0827-6993-285C-B3C0CDCBE9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9427"/>
            <a:ext cx="12192000" cy="6719146"/>
          </a:xfrm>
          <a:prstGeom prst="rect">
            <a:avLst/>
          </a:prstGeom>
        </p:spPr>
      </p:pic>
    </p:spTree>
    <p:extLst>
      <p:ext uri="{BB962C8B-B14F-4D97-AF65-F5344CB8AC3E}">
        <p14:creationId xmlns:p14="http://schemas.microsoft.com/office/powerpoint/2010/main" val="138296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2B3D3-7CAE-ABC8-8B2E-DD1DCCA69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FF61D-0468-5221-8B45-50933BE52A45}"/>
              </a:ext>
            </a:extLst>
          </p:cNvPr>
          <p:cNvSpPr>
            <a:spLocks noGrp="1"/>
          </p:cNvSpPr>
          <p:nvPr>
            <p:ph type="title"/>
          </p:nvPr>
        </p:nvSpPr>
        <p:spPr>
          <a:xfrm>
            <a:off x="1640156" y="1"/>
            <a:ext cx="8911687" cy="516194"/>
          </a:xfrm>
          <a:solidFill>
            <a:schemeClr val="accent6">
              <a:lumMod val="20000"/>
              <a:lumOff val="80000"/>
            </a:schemeClr>
          </a:solidFill>
        </p:spPr>
        <p:txBody>
          <a:bodyPr>
            <a:normAutofit fontScale="90000"/>
          </a:bodyPr>
          <a:lstStyle/>
          <a:p>
            <a:pPr algn="ctr" rtl="1"/>
            <a:r>
              <a:rPr lang="fa-IR" b="1" dirty="0">
                <a:solidFill>
                  <a:srgbClr val="7030A0"/>
                </a:solidFill>
                <a:cs typeface="B Zar" pitchFamily="2" charset="-78"/>
              </a:rPr>
              <a:t>فعالیت بدنی:</a:t>
            </a:r>
            <a:endParaRPr lang="en-US" dirty="0"/>
          </a:p>
        </p:txBody>
      </p:sp>
      <p:sp>
        <p:nvSpPr>
          <p:cNvPr id="3" name="Content Placeholder 2">
            <a:extLst>
              <a:ext uri="{FF2B5EF4-FFF2-40B4-BE49-F238E27FC236}">
                <a16:creationId xmlns:a16="http://schemas.microsoft.com/office/drawing/2014/main" id="{835A6C71-A9F4-E2F2-5CAD-4044533291A7}"/>
              </a:ext>
            </a:extLst>
          </p:cNvPr>
          <p:cNvSpPr>
            <a:spLocks noGrp="1"/>
          </p:cNvSpPr>
          <p:nvPr>
            <p:ph idx="1"/>
          </p:nvPr>
        </p:nvSpPr>
        <p:spPr>
          <a:xfrm>
            <a:off x="0" y="655176"/>
            <a:ext cx="12064180" cy="6202823"/>
          </a:xfrm>
          <a:solidFill>
            <a:srgbClr val="FFF9E7"/>
          </a:solidFill>
        </p:spPr>
        <p:txBody>
          <a:bodyPr>
            <a:normAutofit fontScale="25000" lnSpcReduction="20000"/>
          </a:bodyPr>
          <a:lstStyle/>
          <a:p>
            <a:pPr algn="justLow" rtl="1">
              <a:lnSpc>
                <a:spcPct val="170000"/>
              </a:lnSpc>
              <a:spcAft>
                <a:spcPts val="800"/>
              </a:spcAft>
              <a:buFont typeface="Wingdings" panose="05000000000000000000" pitchFamily="2" charset="2"/>
              <a:buChar char="q"/>
            </a:pPr>
            <a:r>
              <a:rPr lang="fa-IR" sz="8800" dirty="0">
                <a:latin typeface="Calibri" panose="020F0502020204030204" pitchFamily="34" charset="0"/>
                <a:cs typeface="B Zar" panose="00000400000000000000" pitchFamily="2" charset="-78"/>
              </a:rPr>
              <a:t> با توجه به </a:t>
            </a:r>
            <a:r>
              <a:rPr lang="fa-IR" sz="8800" dirty="0">
                <a:effectLst/>
                <a:latin typeface="Calibri" panose="020F0502020204030204" pitchFamily="34" charset="0"/>
                <a:ea typeface="Calibri" panose="020F0502020204030204" pitchFamily="34" charset="0"/>
                <a:cs typeface="B Zar" panose="00000400000000000000" pitchFamily="2" charset="-78"/>
              </a:rPr>
              <a:t>تحقیقات بعمل آمده در مرا کز علمی معتبر و تأیید سازمان جهانی بهداشت بیشترین فایده قلبی عروقی برای بالغین از 18 سال به بالا، «فعالیت بدنی با شدت متوسط بصورت روزانه 30 دقیقه و منظم وحداقل 5 بار در هفته و یا در تمام ایام هفته » گزارش شده است.</a:t>
            </a:r>
            <a:endParaRPr lang="en-US" sz="8800" dirty="0">
              <a:effectLst/>
              <a:latin typeface="Calibri" panose="020F0502020204030204" pitchFamily="34" charset="0"/>
              <a:ea typeface="Calibri" panose="020F0502020204030204" pitchFamily="34" charset="0"/>
              <a:cs typeface="B Zar" panose="00000400000000000000" pitchFamily="2" charset="-78"/>
            </a:endParaRPr>
          </a:p>
          <a:p>
            <a:pPr algn="justLow" rtl="1">
              <a:lnSpc>
                <a:spcPct val="17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بزرگسالان باید با داشتن فعالیت بدنی کافی، انرژی دریافتی را متعادل نمایند. از آنجایی که زنان حجم عضلانی کمتر، چربی بیشتر و بطور کلی جثه ای کوچک تر از مردان دارند، نیاز کمتری به انرژی برای فعال ماندن و رفع نیازهای بدن دارند. ورزش و فعالیت جزء مهمی از سلامت میانسالان را تشکیل می دهد فعالیت منظم روزانه به کنترل وزن، استحکام عضلات و مدیریت استرس کمک می کند</a:t>
            </a:r>
            <a:r>
              <a:rPr lang="en-US" sz="8800" dirty="0">
                <a:effectLst/>
                <a:latin typeface="Calibri" panose="020F0502020204030204" pitchFamily="34" charset="0"/>
                <a:ea typeface="Calibri" panose="020F0502020204030204" pitchFamily="34" charset="0"/>
                <a:cs typeface="B Zar" panose="00000400000000000000" pitchFamily="2" charset="-78"/>
              </a:rPr>
              <a:t>.</a:t>
            </a:r>
          </a:p>
          <a:p>
            <a:pPr algn="justLow" rtl="1">
              <a:lnSpc>
                <a:spcPct val="17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فعالیت بدنی با تاکید بر ورزش های هوازی، استقامتی و تمرینات تحمل کننده وزن نقش محافظتی برای استخوان، قلب و عروق و روان دارد. توجه داشته باشید که ورزش باید متناسب با وضعیت قلب و عروق فرد باشد</a:t>
            </a:r>
            <a:r>
              <a:rPr lang="en-US" sz="8800" dirty="0">
                <a:effectLst/>
                <a:latin typeface="Calibri" panose="020F0502020204030204" pitchFamily="34" charset="0"/>
                <a:ea typeface="Calibri" panose="020F0502020204030204" pitchFamily="34" charset="0"/>
                <a:cs typeface="B Zar" panose="00000400000000000000" pitchFamily="2" charset="-78"/>
              </a:rPr>
              <a:t>.</a:t>
            </a:r>
          </a:p>
          <a:p>
            <a:pPr algn="justLow" rtl="1">
              <a:lnSpc>
                <a:spcPct val="12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با توجه به اینکه یکی از مهم ترین عوامل غیرتغذیه ای که در بروز بیماری های مزمن نقش دارد کم تحرکی است، توصیه می شود هر فرد بالغ حداقل 3 روز در هفته و هر بار 45 دقیقه و یا 5 روز در هفته و هر بار 30 دقیقه ورزش کند. ورزش در سنین میانسالی باعث افزایش توده استخوانی می شود. توصیه می شود که افراد برنامه ورزشی منظم، طولانی و متناوب داشته باشند. ورزش در بزرگسالان می تواند شامل حرکات نرم، سبک، آیروبیک (هوازی)، بدن سازی، راه رفتن تند و دویدن آرام باشد. انواع ورزش هایی که با تحمل وزن همراه هستند و برای پیشگیری از استئوپروز در همه سنین توصیه می شوند عبارتند از: پیاده روی، دوی آهسته، نرمش آیروبیک، تنیس و پاروزدن</a:t>
            </a:r>
            <a:r>
              <a:rPr lang="en-US" sz="8800" dirty="0">
                <a:effectLst/>
                <a:latin typeface="Calibri" panose="020F0502020204030204" pitchFamily="34" charset="0"/>
                <a:ea typeface="Calibri" panose="020F0502020204030204" pitchFamily="34" charset="0"/>
                <a:cs typeface="B Zar" panose="00000400000000000000" pitchFamily="2" charset="-78"/>
              </a:rPr>
              <a:t>.</a:t>
            </a:r>
          </a:p>
        </p:txBody>
      </p:sp>
    </p:spTree>
    <p:extLst>
      <p:ext uri="{BB962C8B-B14F-4D97-AF65-F5344CB8AC3E}">
        <p14:creationId xmlns:p14="http://schemas.microsoft.com/office/powerpoint/2010/main" val="1981477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7CCE8-ECCC-1ED8-B1CB-5CEC7506A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57D4D-19D1-4CC2-59E3-81BDFDD934D3}"/>
              </a:ext>
            </a:extLst>
          </p:cNvPr>
          <p:cNvSpPr>
            <a:spLocks noGrp="1"/>
          </p:cNvSpPr>
          <p:nvPr>
            <p:ph type="title"/>
          </p:nvPr>
        </p:nvSpPr>
        <p:spPr>
          <a:xfrm>
            <a:off x="838198" y="44245"/>
            <a:ext cx="10515600" cy="446036"/>
          </a:xfrm>
          <a:solidFill>
            <a:srgbClr val="FFEBFF"/>
          </a:solidFill>
        </p:spPr>
        <p:txBody>
          <a:bodyPr>
            <a:normAutofit/>
          </a:bodyPr>
          <a:lstStyle/>
          <a:p>
            <a:pPr algn="ctr" rtl="1"/>
            <a:r>
              <a:rPr lang="fa-IR" sz="2500" b="1" dirty="0">
                <a:cs typeface="B Titr" panose="00000700000000000000" pitchFamily="2" charset="-78"/>
              </a:rPr>
              <a:t>پیشگیری از </a:t>
            </a:r>
            <a:r>
              <a:rPr lang="fa-IR" sz="2500" b="1" dirty="0">
                <a:solidFill>
                  <a:srgbClr val="FF0000"/>
                </a:solidFill>
                <a:cs typeface="B Titr" panose="00000700000000000000" pitchFamily="2" charset="-78"/>
              </a:rPr>
              <a:t>چاقی</a:t>
            </a:r>
            <a:endParaRPr lang="fa-IR" sz="2500" b="1" dirty="0">
              <a:cs typeface="B Titr" panose="00000700000000000000" pitchFamily="2" charset="-78"/>
            </a:endParaRPr>
          </a:p>
        </p:txBody>
      </p:sp>
      <p:sp>
        <p:nvSpPr>
          <p:cNvPr id="3" name="Content Placeholder 2">
            <a:extLst>
              <a:ext uri="{FF2B5EF4-FFF2-40B4-BE49-F238E27FC236}">
                <a16:creationId xmlns:a16="http://schemas.microsoft.com/office/drawing/2014/main" id="{81968615-965D-6B36-D640-49407EF1256F}"/>
              </a:ext>
            </a:extLst>
          </p:cNvPr>
          <p:cNvSpPr>
            <a:spLocks noGrp="1"/>
          </p:cNvSpPr>
          <p:nvPr>
            <p:ph idx="1"/>
          </p:nvPr>
        </p:nvSpPr>
        <p:spPr>
          <a:xfrm>
            <a:off x="-1" y="634181"/>
            <a:ext cx="12191999" cy="6076337"/>
          </a:xfrm>
        </p:spPr>
        <p:txBody>
          <a:bodyPr>
            <a:noAutofit/>
          </a:bodyPr>
          <a:lstStyle/>
          <a:p>
            <a:pPr marL="0" indent="0" algn="justLow" rtl="1">
              <a:lnSpc>
                <a:spcPct val="150000"/>
              </a:lnSpc>
              <a:buNone/>
            </a:pPr>
            <a:r>
              <a:rPr lang="fa-IR" sz="2000" dirty="0">
                <a:cs typeface="B Traffic" panose="00000400000000000000" pitchFamily="2" charset="-78"/>
              </a:rPr>
              <a:t>پیشگیری از چاقی یک عامل حیاتی در کنترل بیماری‌های غیرواگیر مرتبط با چاقی از جمله دیابت، بیماری‌های قلبی عروقی، سکته مغزی، فشارخون بالا، سرطان و مشکلات روانی است. بنابراین باید مداخلات موثرتر اجرا شود تا بتوانیم روند شیوع چاقی و اضافه وزن را کنترل کنیم.  مهمترین مداخلات به شرح زیر می باشد:</a:t>
            </a:r>
            <a:endParaRPr lang="en-US" sz="2000" dirty="0">
              <a:cs typeface="B Traffic" panose="00000400000000000000" pitchFamily="2" charset="-78"/>
            </a:endParaRPr>
          </a:p>
          <a:p>
            <a:pPr algn="justLow" rtl="1">
              <a:lnSpc>
                <a:spcPct val="150000"/>
              </a:lnSpc>
            </a:pPr>
            <a:r>
              <a:rPr lang="fa-IR" sz="2000" b="1" u="sng" dirty="0">
                <a:highlight>
                  <a:srgbClr val="FFE7FF"/>
                </a:highlight>
                <a:cs typeface="B Mitra" panose="00000400000000000000" pitchFamily="2" charset="-78"/>
              </a:rPr>
              <a:t>مداخلات خانواده محور: </a:t>
            </a:r>
            <a:r>
              <a:rPr lang="fa-IR" sz="2200" dirty="0">
                <a:cs typeface="B Mitra" panose="00000400000000000000" pitchFamily="2" charset="-78"/>
              </a:rPr>
              <a:t>رویکرد خانواده محور بهترین مداخله برای حفظ کاهش وزن و حفظ وزن در میان بیماران دارای اضافه وزن یا چاقی است. افراد دارای اضافه وزن که در یک خانواده زندگی می کنند در تغییر سبک زندگی بدون حمایت خانواده با مشکلات قابل توجهی روبرو خواهند شد. به خصوص که این امر برای کاهش وزن در کودکان چاق بسیار مهم است.  </a:t>
            </a:r>
          </a:p>
          <a:p>
            <a:pPr algn="justLow" rtl="1">
              <a:lnSpc>
                <a:spcPct val="150000"/>
              </a:lnSpc>
            </a:pPr>
            <a:r>
              <a:rPr lang="fa-IR" sz="2000" b="1" u="sng" dirty="0">
                <a:highlight>
                  <a:srgbClr val="FFE7FF"/>
                </a:highlight>
                <a:cs typeface="B Mitra" panose="00000400000000000000" pitchFamily="2" charset="-78"/>
              </a:rPr>
              <a:t>مداخلات مدرسه محور</a:t>
            </a:r>
            <a:r>
              <a:rPr lang="fa-IR" sz="2000" u="sng" dirty="0">
                <a:highlight>
                  <a:srgbClr val="FFE7FF"/>
                </a:highlight>
                <a:cs typeface="B Mitra" panose="00000400000000000000" pitchFamily="2" charset="-78"/>
              </a:rPr>
              <a:t>: </a:t>
            </a:r>
            <a:r>
              <a:rPr lang="fa-IR" sz="2200" dirty="0">
                <a:cs typeface="B Mitra" panose="00000400000000000000" pitchFamily="2" charset="-78"/>
              </a:rPr>
              <a:t>سیاست های سطح مدرسه باید فعالیت بدنی در مدرسه را بهبود بخشد و مواد غذایی ناسالم را از دسترس دانش آموزان خارج کند و الگوی غذایی سالم آموزش داده شود.</a:t>
            </a:r>
            <a:endParaRPr lang="en-US" sz="2200" dirty="0">
              <a:cs typeface="B Mitra" panose="00000400000000000000" pitchFamily="2" charset="-78"/>
            </a:endParaRPr>
          </a:p>
          <a:p>
            <a:pPr algn="justLow" rtl="1">
              <a:lnSpc>
                <a:spcPct val="150000"/>
              </a:lnSpc>
            </a:pPr>
            <a:r>
              <a:rPr lang="fa-IR" sz="2000" b="1" u="sng" dirty="0">
                <a:highlight>
                  <a:srgbClr val="FFE7FF"/>
                </a:highlight>
                <a:cs typeface="B Mitra" panose="00000400000000000000" pitchFamily="2" charset="-78"/>
              </a:rPr>
              <a:t>مداخلات مالیاتی</a:t>
            </a:r>
            <a:r>
              <a:rPr lang="fa-IR" sz="2000" u="sng" dirty="0">
                <a:highlight>
                  <a:srgbClr val="FFE7FF"/>
                </a:highlight>
                <a:cs typeface="B Mitra" panose="00000400000000000000" pitchFamily="2" charset="-78"/>
              </a:rPr>
              <a:t>: </a:t>
            </a:r>
            <a:r>
              <a:rPr lang="fa-IR" sz="2200" dirty="0">
                <a:cs typeface="B Mitra" panose="00000400000000000000" pitchFamily="2" charset="-78"/>
              </a:rPr>
              <a:t>وضع مالیات قابل توجه برای مواد غذایی ناسالم و یارانه دادن به غذای سالم، راهبردهای مهمی برای پیشگیری از چاقی است. مالیات بر نوشیدنی های شیرین شده با شکر مانند نوشابه ها در برخی کشورها اعمال شده است.</a:t>
            </a:r>
            <a:r>
              <a:rPr lang="fa-IR" sz="2200" dirty="0"/>
              <a:t> </a:t>
            </a:r>
            <a:r>
              <a:rPr lang="fa-IR" sz="2200" dirty="0">
                <a:cs typeface="B Mitra" panose="00000400000000000000" pitchFamily="2" charset="-78"/>
              </a:rPr>
              <a:t>خط مشی بهداشت عمومی باید بر طراحی جوامع دوستدار و همکاری سازمان های مسئول با ایجاد مسیرهای دوچرخه سواری و پیاده روی، دسترسی آسان به غذای سالم  و ایمن تمرکز کند.</a:t>
            </a:r>
            <a:endParaRPr lang="en-US" sz="2200" dirty="0">
              <a:cs typeface="B Mitra" panose="00000400000000000000" pitchFamily="2" charset="-78"/>
            </a:endParaRPr>
          </a:p>
        </p:txBody>
      </p:sp>
    </p:spTree>
    <p:extLst>
      <p:ext uri="{BB962C8B-B14F-4D97-AF65-F5344CB8AC3E}">
        <p14:creationId xmlns:p14="http://schemas.microsoft.com/office/powerpoint/2010/main" val="255500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A309-1702-3D4C-551A-CADBB0206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E3C08-6971-355E-1239-C0D2463FF223}"/>
              </a:ext>
            </a:extLst>
          </p:cNvPr>
          <p:cNvSpPr>
            <a:spLocks noGrp="1"/>
          </p:cNvSpPr>
          <p:nvPr>
            <p:ph type="ctrTitle"/>
          </p:nvPr>
        </p:nvSpPr>
        <p:spPr>
          <a:xfrm>
            <a:off x="4973782" y="-360219"/>
            <a:ext cx="7218218" cy="4405746"/>
          </a:xfrm>
        </p:spPr>
        <p:txBody>
          <a:bodyPr>
            <a:normAutofit/>
          </a:bodyPr>
          <a:lstStyle/>
          <a:p>
            <a:pPr algn="ctr" rtl="1"/>
            <a:r>
              <a:rPr lang="fa-IR" sz="4400" b="1" dirty="0">
                <a:solidFill>
                  <a:srgbClr val="C00000"/>
                </a:solidFill>
                <a:cs typeface="B Zar" pitchFamily="2" charset="-78"/>
              </a:rPr>
              <a:t>غربالگری تغذیه ای 30 تا 59 سال (میانسالان) </a:t>
            </a:r>
            <a:r>
              <a:rPr lang="fa-IR" dirty="0">
                <a:cs typeface="B Zar" pitchFamily="2" charset="-78"/>
              </a:rPr>
              <a:t/>
            </a:r>
            <a:br>
              <a:rPr lang="fa-IR" dirty="0">
                <a:cs typeface="B Zar" pitchFamily="2" charset="-78"/>
              </a:rPr>
            </a:br>
            <a:r>
              <a:rPr lang="fa-IR" sz="4400" b="1" dirty="0">
                <a:solidFill>
                  <a:srgbClr val="0070C0"/>
                </a:solidFill>
                <a:cs typeface="B Zar" pitchFamily="2" charset="-78"/>
              </a:rPr>
              <a:t>ویژه مراقب سلامت /بهورز</a:t>
            </a:r>
            <a:endParaRPr lang="en-US" sz="4400" b="1" dirty="0">
              <a:solidFill>
                <a:srgbClr val="0070C0"/>
              </a:solidFill>
              <a:cs typeface="B Zar" pitchFamily="2" charset="-78"/>
            </a:endParaRPr>
          </a:p>
        </p:txBody>
      </p:sp>
      <p:sp>
        <p:nvSpPr>
          <p:cNvPr id="3" name="Subtitle 2">
            <a:extLst>
              <a:ext uri="{FF2B5EF4-FFF2-40B4-BE49-F238E27FC236}">
                <a16:creationId xmlns:a16="http://schemas.microsoft.com/office/drawing/2014/main" id="{D94A33BA-B958-83E6-AD43-D47B37CBAD44}"/>
              </a:ext>
            </a:extLst>
          </p:cNvPr>
          <p:cNvSpPr>
            <a:spLocks noGrp="1"/>
          </p:cNvSpPr>
          <p:nvPr>
            <p:ph type="subTitle" idx="1"/>
          </p:nvPr>
        </p:nvSpPr>
        <p:spPr>
          <a:xfrm>
            <a:off x="6209071" y="4971263"/>
            <a:ext cx="5982929" cy="1690255"/>
          </a:xfrm>
        </p:spPr>
        <p:txBody>
          <a:bodyPr>
            <a:normAutofit/>
          </a:bodyPr>
          <a:lstStyle/>
          <a:p>
            <a:pPr algn="r" rtl="1"/>
            <a:endParaRPr lang="fa-IR" b="1" dirty="0">
              <a:solidFill>
                <a:srgbClr val="7030A0"/>
              </a:solidFill>
            </a:endParaRPr>
          </a:p>
          <a:p>
            <a:pPr algn="r" rtl="1"/>
            <a:r>
              <a:rPr lang="fa-IR" b="1" dirty="0">
                <a:solidFill>
                  <a:srgbClr val="7030A0"/>
                </a:solidFill>
                <a:cs typeface="B Zar" panose="00000400000000000000" pitchFamily="2" charset="-78"/>
              </a:rPr>
              <a:t>منبع:</a:t>
            </a:r>
          </a:p>
          <a:p>
            <a:pPr algn="r" rtl="1"/>
            <a:r>
              <a:rPr lang="fa-IR" b="1" dirty="0">
                <a:solidFill>
                  <a:srgbClr val="7030A0"/>
                </a:solidFill>
                <a:cs typeface="B Zar" panose="00000400000000000000" pitchFamily="2" charset="-78"/>
              </a:rPr>
              <a:t>بسته جامع خدمات تغذیه در برنامه تحول سلامت ویژه مراقب سلامت، بهورز، ماما، کارشناس تغذیه و پزشک </a:t>
            </a:r>
            <a:endParaRPr lang="en-US" b="1" dirty="0">
              <a:solidFill>
                <a:srgbClr val="7030A0"/>
              </a:solidFill>
              <a:cs typeface="B Zar" panose="00000400000000000000" pitchFamily="2" charset="-78"/>
            </a:endParaRPr>
          </a:p>
        </p:txBody>
      </p:sp>
      <p:pic>
        <p:nvPicPr>
          <p:cNvPr id="4" name="Picture 3">
            <a:extLst>
              <a:ext uri="{FF2B5EF4-FFF2-40B4-BE49-F238E27FC236}">
                <a16:creationId xmlns:a16="http://schemas.microsoft.com/office/drawing/2014/main" id="{FC3C3DED-BCCE-8D47-F72B-793A6BAF0417}"/>
              </a:ext>
            </a:extLst>
          </p:cNvPr>
          <p:cNvPicPr>
            <a:picLocks noChangeAspect="1"/>
          </p:cNvPicPr>
          <p:nvPr/>
        </p:nvPicPr>
        <p:blipFill>
          <a:blip r:embed="rId2"/>
          <a:stretch>
            <a:fillRect/>
          </a:stretch>
        </p:blipFill>
        <p:spPr>
          <a:xfrm>
            <a:off x="775855" y="193964"/>
            <a:ext cx="4162425" cy="6400800"/>
          </a:xfrm>
          <a:prstGeom prst="rect">
            <a:avLst/>
          </a:prstGeom>
        </p:spPr>
      </p:pic>
    </p:spTree>
    <p:extLst>
      <p:ext uri="{BB962C8B-B14F-4D97-AF65-F5344CB8AC3E}">
        <p14:creationId xmlns:p14="http://schemas.microsoft.com/office/powerpoint/2010/main" val="2254949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B80E-E354-4954-29EB-0364C6391126}"/>
              </a:ext>
            </a:extLst>
          </p:cNvPr>
          <p:cNvSpPr>
            <a:spLocks noGrp="1"/>
          </p:cNvSpPr>
          <p:nvPr>
            <p:ph type="title"/>
          </p:nvPr>
        </p:nvSpPr>
        <p:spPr>
          <a:xfrm>
            <a:off x="439993" y="160758"/>
            <a:ext cx="11312013" cy="667262"/>
          </a:xfrm>
          <a:solidFill>
            <a:srgbClr val="DDFFFF"/>
          </a:solidFill>
        </p:spPr>
        <p:txBody>
          <a:bodyPr>
            <a:normAutofit fontScale="90000"/>
          </a:bodyPr>
          <a:lstStyle/>
          <a:p>
            <a:pPr algn="ctr" rtl="1"/>
            <a:r>
              <a:rPr lang="fa-IR" b="1" dirty="0">
                <a:cs typeface="B Titr" panose="00000700000000000000" pitchFamily="2" charset="-78"/>
              </a:rPr>
              <a:t>فرایند و فلوچارت ارجاع</a:t>
            </a:r>
            <a:endParaRPr lang="fa-IR" dirty="0">
              <a:cs typeface="B Titr" panose="00000700000000000000" pitchFamily="2" charset="-78"/>
            </a:endParaRPr>
          </a:p>
        </p:txBody>
      </p:sp>
      <p:pic>
        <p:nvPicPr>
          <p:cNvPr id="4" name="Picture 3">
            <a:extLst>
              <a:ext uri="{FF2B5EF4-FFF2-40B4-BE49-F238E27FC236}">
                <a16:creationId xmlns:a16="http://schemas.microsoft.com/office/drawing/2014/main" id="{B951E112-1256-EE20-7CE9-8FFA961E3B6C}"/>
              </a:ext>
            </a:extLst>
          </p:cNvPr>
          <p:cNvPicPr>
            <a:picLocks noChangeAspect="1"/>
          </p:cNvPicPr>
          <p:nvPr/>
        </p:nvPicPr>
        <p:blipFill>
          <a:blip r:embed="rId2"/>
          <a:stretch>
            <a:fillRect/>
          </a:stretch>
        </p:blipFill>
        <p:spPr>
          <a:xfrm>
            <a:off x="0" y="1065992"/>
            <a:ext cx="9247239" cy="5792008"/>
          </a:xfrm>
          <a:prstGeom prst="rect">
            <a:avLst/>
          </a:prstGeom>
        </p:spPr>
      </p:pic>
      <p:sp>
        <p:nvSpPr>
          <p:cNvPr id="5" name="Title 1">
            <a:extLst>
              <a:ext uri="{FF2B5EF4-FFF2-40B4-BE49-F238E27FC236}">
                <a16:creationId xmlns:a16="http://schemas.microsoft.com/office/drawing/2014/main" id="{EE7AFD27-BC49-A242-16CB-2B95FBEF80EF}"/>
              </a:ext>
            </a:extLst>
          </p:cNvPr>
          <p:cNvSpPr txBox="1">
            <a:spLocks/>
          </p:cNvSpPr>
          <p:nvPr/>
        </p:nvSpPr>
        <p:spPr>
          <a:xfrm>
            <a:off x="8259096" y="907344"/>
            <a:ext cx="3765755" cy="4154937"/>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500" b="1" dirty="0">
                <a:cs typeface="B Titr" panose="00000700000000000000" pitchFamily="2" charset="-78"/>
              </a:rPr>
              <a:t>اقدامات کلی مراقبین سلامت و بهورزان:</a:t>
            </a:r>
          </a:p>
          <a:p>
            <a:pPr marL="342900" indent="-342900" algn="justLow" rtl="1">
              <a:buFont typeface="Arial" panose="020B0604020202020204" pitchFamily="34" charset="0"/>
              <a:buChar char="•"/>
            </a:pPr>
            <a:r>
              <a:rPr lang="fa-IR" sz="1800" b="1" dirty="0">
                <a:highlight>
                  <a:srgbClr val="FFE7FF"/>
                </a:highlight>
                <a:cs typeface="B Mitra" panose="00000400000000000000" pitchFamily="2" charset="-78"/>
              </a:rPr>
              <a:t>اندازه گیری صحیح وزن و قد و دور کمر</a:t>
            </a:r>
          </a:p>
          <a:p>
            <a:pPr marL="342900" indent="-342900" algn="justLow" rtl="1">
              <a:buFont typeface="Arial" panose="020B0604020202020204" pitchFamily="34" charset="0"/>
              <a:buChar char="•"/>
            </a:pPr>
            <a:r>
              <a:rPr lang="fa-IR" sz="1800" b="1" dirty="0">
                <a:cs typeface="B Mitra" panose="00000400000000000000" pitchFamily="2" charset="-78"/>
              </a:rPr>
              <a:t>غربالگری تغذیه ای و ارائه مکمل</a:t>
            </a:r>
          </a:p>
          <a:p>
            <a:pPr marL="342900" indent="-342900" algn="justLow" rtl="1">
              <a:buFont typeface="Arial" panose="020B0604020202020204" pitchFamily="34" charset="0"/>
              <a:buChar char="•"/>
            </a:pPr>
            <a:r>
              <a:rPr lang="fa-IR" sz="1800" b="1" dirty="0">
                <a:cs typeface="B Mitra" panose="00000400000000000000" pitchFamily="2" charset="-78"/>
              </a:rPr>
              <a:t>ثبت صحیح در سامانه</a:t>
            </a:r>
          </a:p>
          <a:p>
            <a:pPr marL="342900" indent="-342900" algn="justLow" rtl="1">
              <a:buFont typeface="Arial" panose="020B0604020202020204" pitchFamily="34" charset="0"/>
              <a:buChar char="•"/>
            </a:pPr>
            <a:r>
              <a:rPr lang="fa-IR" sz="1800" b="1" dirty="0">
                <a:cs typeface="B Mitra" panose="00000400000000000000" pitchFamily="2" charset="-78"/>
              </a:rPr>
              <a:t>آموزش به افراد مبتلا به اضافه وزن و چاقی</a:t>
            </a:r>
          </a:p>
          <a:p>
            <a:pPr marL="285750" indent="-285750" algn="justLow" rtl="1">
              <a:buFont typeface="Arial" panose="020B0604020202020204" pitchFamily="34" charset="0"/>
              <a:buChar char="•"/>
            </a:pPr>
            <a:r>
              <a:rPr lang="fa-IR" sz="1800" b="1" dirty="0">
                <a:highlight>
                  <a:srgbClr val="FFE7FF"/>
                </a:highlight>
                <a:cs typeface="B Mitra" panose="00000400000000000000" pitchFamily="2" charset="-78"/>
              </a:rPr>
              <a:t>کنترل وزن 3 ماه بعد </a:t>
            </a:r>
            <a:r>
              <a:rPr lang="fa-IR" sz="1800" b="1" dirty="0">
                <a:cs typeface="B Mitra" panose="00000400000000000000" pitchFamily="2" charset="-78"/>
              </a:rPr>
              <a:t>در افراد مبتلا به اضافه وزن و در صورت عدم تغییر فرد: تداوم آموزش ها و کنترل الگوی مصرف و در صورت پیش روی به سوی چاقی،ارجاع به کارشناس تغذیه </a:t>
            </a:r>
          </a:p>
          <a:p>
            <a:pPr algn="justLow" rtl="1"/>
            <a:r>
              <a:rPr lang="fa-IR" sz="1800" b="1" dirty="0">
                <a:highlight>
                  <a:srgbClr val="FFE7FF"/>
                </a:highlight>
                <a:cs typeface="B Mitra" panose="00000400000000000000" pitchFamily="2" charset="-78"/>
              </a:rPr>
              <a:t>• پیگیری برای مراجعه به کارشناس تغذیه</a:t>
            </a:r>
          </a:p>
          <a:p>
            <a:pPr algn="ctr" rtl="1"/>
            <a:endParaRPr lang="fa-IR" dirty="0">
              <a:cs typeface="B Titr" panose="00000700000000000000" pitchFamily="2" charset="-78"/>
            </a:endParaRPr>
          </a:p>
        </p:txBody>
      </p:sp>
    </p:spTree>
    <p:extLst>
      <p:ext uri="{BB962C8B-B14F-4D97-AF65-F5344CB8AC3E}">
        <p14:creationId xmlns:p14="http://schemas.microsoft.com/office/powerpoint/2010/main" val="96461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C737-B506-3B36-7C26-218E98431345}"/>
              </a:ext>
            </a:extLst>
          </p:cNvPr>
          <p:cNvSpPr>
            <a:spLocks noGrp="1"/>
          </p:cNvSpPr>
          <p:nvPr>
            <p:ph type="title"/>
          </p:nvPr>
        </p:nvSpPr>
        <p:spPr>
          <a:xfrm>
            <a:off x="838200" y="0"/>
            <a:ext cx="10515600" cy="811162"/>
          </a:xfrm>
          <a:solidFill>
            <a:srgbClr val="EEF7E9"/>
          </a:solidFill>
        </p:spPr>
        <p:txBody>
          <a:bodyPr>
            <a:normAutofit/>
          </a:bodyPr>
          <a:lstStyle/>
          <a:p>
            <a:pPr algn="ctr" rtl="1"/>
            <a:r>
              <a:rPr lang="ar-SA" sz="2800" b="1" dirty="0">
                <a:cs typeface="B Titr" panose="00000700000000000000" pitchFamily="2" charset="-78"/>
              </a:rPr>
              <a:t>وضعیت چاقی در </a:t>
            </a:r>
            <a:r>
              <a:rPr lang="fa-IR" sz="2800" b="1" dirty="0">
                <a:cs typeface="B Titr" panose="00000700000000000000" pitchFamily="2" charset="-78"/>
              </a:rPr>
              <a:t>جهان</a:t>
            </a:r>
            <a:endParaRPr lang="fa-IR" sz="2800" dirty="0">
              <a:cs typeface="B Titr" panose="00000700000000000000" pitchFamily="2" charset="-78"/>
            </a:endParaRPr>
          </a:p>
        </p:txBody>
      </p:sp>
      <p:sp>
        <p:nvSpPr>
          <p:cNvPr id="3" name="Content Placeholder 2">
            <a:extLst>
              <a:ext uri="{FF2B5EF4-FFF2-40B4-BE49-F238E27FC236}">
                <a16:creationId xmlns:a16="http://schemas.microsoft.com/office/drawing/2014/main" id="{D36C0A29-AEA4-E8A9-7359-70590A0E6884}"/>
              </a:ext>
            </a:extLst>
          </p:cNvPr>
          <p:cNvSpPr>
            <a:spLocks noGrp="1"/>
          </p:cNvSpPr>
          <p:nvPr>
            <p:ph idx="1"/>
          </p:nvPr>
        </p:nvSpPr>
        <p:spPr>
          <a:xfrm>
            <a:off x="3733800" y="811162"/>
            <a:ext cx="8458199" cy="6046838"/>
          </a:xfrm>
        </p:spPr>
        <p:txBody>
          <a:bodyPr>
            <a:normAutofit fontScale="92500"/>
          </a:bodyPr>
          <a:lstStyle/>
          <a:p>
            <a:pPr algn="r" rtl="1">
              <a:lnSpc>
                <a:spcPct val="170000"/>
              </a:lnSpc>
            </a:pPr>
            <a:r>
              <a:rPr lang="ar-SA" sz="2400" b="1" dirty="0">
                <a:cs typeface="B Mitra" panose="00000400000000000000" pitchFamily="2" charset="-78"/>
              </a:rPr>
              <a:t>در سال 2022، از هر 8 نفر در جهان یک نفر با چاقی زندگی می کرد و  تخمین زده می شود که یک میلیارد نفر در جهان تا سال 2030 با چاقی زندگی کنند. ، از جمله 1 نفر از هر 5 زن و 1 نفر از هر 7 مرد، با چاقی زندگی خواهند کرد</a:t>
            </a:r>
            <a:r>
              <a:rPr lang="en-US" sz="2400" b="1" dirty="0">
                <a:cs typeface="B Mitra" panose="00000400000000000000" pitchFamily="2" charset="-78"/>
              </a:rPr>
              <a:t>. </a:t>
            </a:r>
          </a:p>
          <a:p>
            <a:pPr algn="r" rtl="1">
              <a:lnSpc>
                <a:spcPct val="170000"/>
              </a:lnSpc>
            </a:pPr>
            <a:r>
              <a:rPr lang="ar-SA" sz="2400" b="1" dirty="0">
                <a:cs typeface="B Mitra" panose="00000400000000000000" pitchFamily="2" charset="-78"/>
              </a:rPr>
              <a:t>چاقی در سراسر جهان از سال 1975 تقریباً سه برابر شده است</a:t>
            </a:r>
            <a:r>
              <a:rPr lang="en-US" sz="2400" b="1" dirty="0">
                <a:cs typeface="B Mitra" panose="00000400000000000000" pitchFamily="2" charset="-78"/>
              </a:rPr>
              <a:t>. </a:t>
            </a:r>
            <a:r>
              <a:rPr lang="ar-SA" sz="2400" b="1" dirty="0">
                <a:cs typeface="B Mitra" panose="00000400000000000000" pitchFamily="2" charset="-78"/>
              </a:rPr>
              <a:t>چاقی بزرگسالان در سراسر جهان از سال 1990 بیش از دو برابر و چاقی نوجوانان چهار برابر شده است</a:t>
            </a:r>
            <a:r>
              <a:rPr lang="en-US" sz="2400" b="1" dirty="0">
                <a:cs typeface="B Mitra" panose="00000400000000000000" pitchFamily="2" charset="-78"/>
              </a:rPr>
              <a:t>. </a:t>
            </a:r>
          </a:p>
          <a:p>
            <a:pPr algn="r" rtl="1">
              <a:lnSpc>
                <a:spcPct val="170000"/>
              </a:lnSpc>
            </a:pPr>
            <a:r>
              <a:rPr lang="ar-SA" sz="2400" b="1" dirty="0">
                <a:cs typeface="B Mitra" panose="00000400000000000000" pitchFamily="2" charset="-78"/>
              </a:rPr>
              <a:t>در سال 2022، 2.5 میلیارد بزرگسال (18 سال و بالاتر) اضافه وزن داشتند. از این تعداد، 890 میلیون نفر با چاقی زندگی می کردند </a:t>
            </a:r>
            <a:r>
              <a:rPr lang="en-US" sz="2400" b="1" dirty="0">
                <a:cs typeface="B Mitra" panose="00000400000000000000" pitchFamily="2" charset="-78"/>
              </a:rPr>
              <a:t>.</a:t>
            </a:r>
            <a:r>
              <a:rPr lang="ar-SA" sz="2400" b="1" dirty="0">
                <a:cs typeface="B Mitra" panose="00000400000000000000" pitchFamily="2" charset="-78"/>
              </a:rPr>
              <a:t>در سال 2022، 43 درصد از بزرگسالان 18 سال و بالاتر دارای اضافه وزن و 16 درصد مبتلا به چاقی بودند</a:t>
            </a:r>
            <a:r>
              <a:rPr lang="en-US" sz="2400" b="1" dirty="0">
                <a:cs typeface="B Mitra" panose="00000400000000000000" pitchFamily="2" charset="-78"/>
              </a:rPr>
              <a:t>. </a:t>
            </a:r>
          </a:p>
          <a:p>
            <a:pPr algn="r" rtl="1"/>
            <a:endParaRPr lang="fa-IR" dirty="0"/>
          </a:p>
        </p:txBody>
      </p:sp>
      <p:pic>
        <p:nvPicPr>
          <p:cNvPr id="7" name="Picture 6">
            <a:extLst>
              <a:ext uri="{FF2B5EF4-FFF2-40B4-BE49-F238E27FC236}">
                <a16:creationId xmlns:a16="http://schemas.microsoft.com/office/drawing/2014/main" id="{80B3A8FA-CA43-9CC1-2CA5-0BDDB4FFF9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226" y="1578078"/>
            <a:ext cx="3512574" cy="3569109"/>
          </a:xfrm>
          <a:prstGeom prst="rect">
            <a:avLst/>
          </a:prstGeom>
        </p:spPr>
      </p:pic>
    </p:spTree>
    <p:extLst>
      <p:ext uri="{BB962C8B-B14F-4D97-AF65-F5344CB8AC3E}">
        <p14:creationId xmlns:p14="http://schemas.microsoft.com/office/powerpoint/2010/main" val="270456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6736-D409-4273-3493-B3502D94B6D0}"/>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جوانان29-18 سال ویژه مراقب سلامت/بهورز مبتلا </a:t>
            </a:r>
            <a:r>
              <a:rPr lang="fa-IR" sz="2800" b="1" dirty="0">
                <a:solidFill>
                  <a:srgbClr val="FF0000"/>
                </a:solidFill>
                <a:cs typeface="B Titr" panose="00000700000000000000" pitchFamily="2" charset="-78"/>
              </a:rPr>
              <a:t>به اضافه وزن و چاقی</a:t>
            </a:r>
          </a:p>
        </p:txBody>
      </p:sp>
      <p:pic>
        <p:nvPicPr>
          <p:cNvPr id="4" name="Picture 3">
            <a:extLst>
              <a:ext uri="{FF2B5EF4-FFF2-40B4-BE49-F238E27FC236}">
                <a16:creationId xmlns:a16="http://schemas.microsoft.com/office/drawing/2014/main" id="{1598FF6F-58A1-151C-83AB-F26B59A52DB0}"/>
              </a:ext>
            </a:extLst>
          </p:cNvPr>
          <p:cNvPicPr>
            <a:picLocks noChangeAspect="1"/>
          </p:cNvPicPr>
          <p:nvPr/>
        </p:nvPicPr>
        <p:blipFill>
          <a:blip r:embed="rId2"/>
          <a:stretch>
            <a:fillRect/>
          </a:stretch>
        </p:blipFill>
        <p:spPr>
          <a:xfrm>
            <a:off x="1371600" y="560439"/>
            <a:ext cx="9674942" cy="6194322"/>
          </a:xfrm>
          <a:prstGeom prst="rect">
            <a:avLst/>
          </a:prstGeom>
        </p:spPr>
      </p:pic>
    </p:spTree>
    <p:extLst>
      <p:ext uri="{BB962C8B-B14F-4D97-AF65-F5344CB8AC3E}">
        <p14:creationId xmlns:p14="http://schemas.microsoft.com/office/powerpoint/2010/main" val="958578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5AF3-6584-21B7-7467-EDFFB0A27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1B895-7AC0-402A-6D26-440A00544960}"/>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میانسالان(59-30 سال) ویژه مراقب سلامت/بهورز </a:t>
            </a:r>
            <a:r>
              <a:rPr lang="fa-IR" sz="2800" b="1" dirty="0">
                <a:solidFill>
                  <a:srgbClr val="FF0000"/>
                </a:solidFill>
                <a:cs typeface="B Titr" panose="00000700000000000000" pitchFamily="2" charset="-78"/>
              </a:rPr>
              <a:t>مبتلا به اضافه وزن</a:t>
            </a:r>
          </a:p>
        </p:txBody>
      </p:sp>
      <p:pic>
        <p:nvPicPr>
          <p:cNvPr id="5" name="Picture 4">
            <a:extLst>
              <a:ext uri="{FF2B5EF4-FFF2-40B4-BE49-F238E27FC236}">
                <a16:creationId xmlns:a16="http://schemas.microsoft.com/office/drawing/2014/main" id="{DF0ACAFD-B7A3-1328-8B57-C15C7F222C69}"/>
              </a:ext>
            </a:extLst>
          </p:cNvPr>
          <p:cNvPicPr>
            <a:picLocks noChangeAspect="1"/>
          </p:cNvPicPr>
          <p:nvPr/>
        </p:nvPicPr>
        <p:blipFill>
          <a:blip r:embed="rId2"/>
          <a:stretch>
            <a:fillRect/>
          </a:stretch>
        </p:blipFill>
        <p:spPr>
          <a:xfrm>
            <a:off x="855406" y="750375"/>
            <a:ext cx="10928555" cy="5858693"/>
          </a:xfrm>
          <a:prstGeom prst="rect">
            <a:avLst/>
          </a:prstGeom>
        </p:spPr>
      </p:pic>
    </p:spTree>
    <p:extLst>
      <p:ext uri="{BB962C8B-B14F-4D97-AF65-F5344CB8AC3E}">
        <p14:creationId xmlns:p14="http://schemas.microsoft.com/office/powerpoint/2010/main" val="39226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5EDF6-EB05-060C-7583-FF4ADBAEE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7B9D3-9E3D-54EB-9FEA-DF2074D90F5A}"/>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میانسالان(59-30 سال) ویژه مراقب سلامت/بهورز </a:t>
            </a:r>
            <a:r>
              <a:rPr lang="fa-IR" sz="2800" b="1" dirty="0">
                <a:solidFill>
                  <a:srgbClr val="FF0000"/>
                </a:solidFill>
                <a:cs typeface="B Titr" panose="00000700000000000000" pitchFamily="2" charset="-78"/>
              </a:rPr>
              <a:t>مبتلا به چاقی</a:t>
            </a:r>
          </a:p>
        </p:txBody>
      </p:sp>
      <p:pic>
        <p:nvPicPr>
          <p:cNvPr id="4" name="Picture 3">
            <a:extLst>
              <a:ext uri="{FF2B5EF4-FFF2-40B4-BE49-F238E27FC236}">
                <a16:creationId xmlns:a16="http://schemas.microsoft.com/office/drawing/2014/main" id="{90E2C743-E4DF-51E3-0691-448F327C7305}"/>
              </a:ext>
            </a:extLst>
          </p:cNvPr>
          <p:cNvPicPr>
            <a:picLocks noChangeAspect="1"/>
          </p:cNvPicPr>
          <p:nvPr/>
        </p:nvPicPr>
        <p:blipFill>
          <a:blip r:embed="rId2"/>
          <a:stretch>
            <a:fillRect/>
          </a:stretch>
        </p:blipFill>
        <p:spPr>
          <a:xfrm>
            <a:off x="545690" y="707048"/>
            <a:ext cx="11488993" cy="5915851"/>
          </a:xfrm>
          <a:prstGeom prst="rect">
            <a:avLst/>
          </a:prstGeom>
        </p:spPr>
      </p:pic>
    </p:spTree>
    <p:extLst>
      <p:ext uri="{BB962C8B-B14F-4D97-AF65-F5344CB8AC3E}">
        <p14:creationId xmlns:p14="http://schemas.microsoft.com/office/powerpoint/2010/main" val="868156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01F8-12CC-F7FA-17CC-7C746543C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F0EC1-1D10-CEE9-B318-00086CEE237B}"/>
              </a:ext>
            </a:extLst>
          </p:cNvPr>
          <p:cNvSpPr>
            <a:spLocks noGrp="1"/>
          </p:cNvSpPr>
          <p:nvPr>
            <p:ph type="title"/>
          </p:nvPr>
        </p:nvSpPr>
        <p:spPr>
          <a:xfrm>
            <a:off x="838198" y="44245"/>
            <a:ext cx="10515600" cy="446036"/>
          </a:xfrm>
          <a:solidFill>
            <a:srgbClr val="EEF7E9"/>
          </a:solidFill>
        </p:spPr>
        <p:txBody>
          <a:bodyPr>
            <a:normAutofit/>
          </a:bodyPr>
          <a:lstStyle/>
          <a:p>
            <a:pPr algn="ctr" rtl="1"/>
            <a:r>
              <a:rPr lang="fa-IR" sz="2500" b="1" dirty="0">
                <a:solidFill>
                  <a:schemeClr val="accent6">
                    <a:lumMod val="50000"/>
                  </a:schemeClr>
                </a:solidFill>
                <a:cs typeface="B Titr" panose="00000700000000000000" pitchFamily="2" charset="-78"/>
              </a:rPr>
              <a:t>پیشگیری از </a:t>
            </a:r>
            <a:r>
              <a:rPr lang="fa-IR" sz="2500" b="1" dirty="0">
                <a:solidFill>
                  <a:srgbClr val="FF0000"/>
                </a:solidFill>
                <a:cs typeface="B Titr" panose="00000700000000000000" pitchFamily="2" charset="-78"/>
              </a:rPr>
              <a:t>چاقی</a:t>
            </a:r>
            <a:endParaRPr lang="fa-IR" sz="2500" b="1" dirty="0">
              <a:cs typeface="B Titr" panose="00000700000000000000" pitchFamily="2" charset="-78"/>
            </a:endParaRPr>
          </a:p>
        </p:txBody>
      </p:sp>
      <p:sp>
        <p:nvSpPr>
          <p:cNvPr id="3" name="Content Placeholder 2">
            <a:extLst>
              <a:ext uri="{FF2B5EF4-FFF2-40B4-BE49-F238E27FC236}">
                <a16:creationId xmlns:a16="http://schemas.microsoft.com/office/drawing/2014/main" id="{AACC1A19-C7C6-82B8-9FF4-2A83897CC3C0}"/>
              </a:ext>
            </a:extLst>
          </p:cNvPr>
          <p:cNvSpPr>
            <a:spLocks noGrp="1"/>
          </p:cNvSpPr>
          <p:nvPr>
            <p:ph idx="1"/>
          </p:nvPr>
        </p:nvSpPr>
        <p:spPr>
          <a:xfrm>
            <a:off x="-1" y="634181"/>
            <a:ext cx="12191999" cy="6076337"/>
          </a:xfrm>
        </p:spPr>
        <p:txBody>
          <a:bodyPr>
            <a:noAutofit/>
          </a:bodyPr>
          <a:lstStyle/>
          <a:p>
            <a:pPr marL="0" indent="0" algn="justLow" rtl="1">
              <a:lnSpc>
                <a:spcPct val="150000"/>
              </a:lnSpc>
              <a:buNone/>
            </a:pPr>
            <a:r>
              <a:rPr lang="ar-SA" sz="2000" b="1" dirty="0">
                <a:solidFill>
                  <a:schemeClr val="accent6">
                    <a:lumMod val="50000"/>
                  </a:schemeClr>
                </a:solidFill>
                <a:cs typeface="B Traffic" panose="00000400000000000000" pitchFamily="2" charset="-78"/>
              </a:rPr>
              <a:t>سازمان جهانی بهداشت(</a:t>
            </a:r>
            <a:r>
              <a:rPr lang="en-US" sz="2000" b="1" dirty="0">
                <a:solidFill>
                  <a:schemeClr val="accent6">
                    <a:lumMod val="50000"/>
                  </a:schemeClr>
                </a:solidFill>
                <a:cs typeface="B Traffic" panose="00000400000000000000" pitchFamily="2" charset="-78"/>
              </a:rPr>
              <a:t>WHO</a:t>
            </a:r>
            <a:r>
              <a:rPr lang="ar-SA" sz="2000" b="1" dirty="0">
                <a:solidFill>
                  <a:schemeClr val="accent6">
                    <a:lumMod val="50000"/>
                  </a:schemeClr>
                </a:solidFill>
                <a:cs typeface="B Traffic" panose="00000400000000000000" pitchFamily="2" charset="-78"/>
              </a:rPr>
              <a:t>) از همه می خواهد که با هم همکاری کنند زیرا این تنها راهی است که می توانیم پیشگیری و درمان چاقی را بهبود ببخشیم.</a:t>
            </a:r>
            <a:endParaRPr lang="en-US" sz="2000" b="1" dirty="0">
              <a:solidFill>
                <a:schemeClr val="accent6">
                  <a:lumMod val="50000"/>
                </a:schemeClr>
              </a:solidFill>
              <a:cs typeface="B Traffic" panose="00000400000000000000" pitchFamily="2" charset="-78"/>
            </a:endParaRPr>
          </a:p>
          <a:p>
            <a:pPr marL="0" indent="0" algn="justLow" rtl="1">
              <a:lnSpc>
                <a:spcPct val="150000"/>
              </a:lnSpc>
              <a:buNone/>
            </a:pPr>
            <a:r>
              <a:rPr lang="ar-SA" sz="2200" b="1" dirty="0">
                <a:highlight>
                  <a:srgbClr val="FFE7FF"/>
                </a:highlight>
                <a:cs typeface="B Mitra" panose="00000400000000000000" pitchFamily="2" charset="-78"/>
              </a:rPr>
              <a:t>پیشگیری و کنترل چاقی امکان پذیر است </a:t>
            </a:r>
            <a:r>
              <a:rPr lang="ar-SA" sz="2200" dirty="0">
                <a:cs typeface="B Mitra" panose="00000400000000000000" pitchFamily="2" charset="-78"/>
              </a:rPr>
              <a:t>اما باید در همه زمینه ها اقدام کرد. </a:t>
            </a:r>
            <a:endParaRPr lang="fa-IR" sz="2200" dirty="0">
              <a:cs typeface="B Mitra" panose="00000400000000000000" pitchFamily="2" charset="-78"/>
            </a:endParaRPr>
          </a:p>
          <a:p>
            <a:pPr marL="0" indent="0" algn="justLow" rtl="1">
              <a:lnSpc>
                <a:spcPct val="150000"/>
              </a:lnSpc>
              <a:buNone/>
            </a:pPr>
            <a:r>
              <a:rPr lang="ar-SA" sz="2200" b="1" dirty="0">
                <a:highlight>
                  <a:srgbClr val="FFE7FF"/>
                </a:highlight>
                <a:cs typeface="B Mitra" panose="00000400000000000000" pitchFamily="2" charset="-78"/>
              </a:rPr>
              <a:t>ما باید آگاهی را افزایش دهیم و دسترسی به اطلاعات مناسب را بهبود بخشیم </a:t>
            </a:r>
            <a:r>
              <a:rPr lang="ar-SA" sz="2200" dirty="0">
                <a:cs typeface="B Mitra" panose="00000400000000000000" pitchFamily="2" charset="-78"/>
              </a:rPr>
              <a:t>تا از زندگی شادتر، طولانی تر و سالم تر برای همه در حال حاضر و در آینده اطمینان حاصل کنیم.</a:t>
            </a:r>
            <a:endParaRPr lang="fa-IR" sz="2200" dirty="0">
              <a:cs typeface="B Mitra" panose="00000400000000000000" pitchFamily="2" charset="-78"/>
            </a:endParaRPr>
          </a:p>
          <a:p>
            <a:pPr marL="0" indent="0" algn="justLow" rtl="1">
              <a:lnSpc>
                <a:spcPct val="150000"/>
              </a:lnSpc>
              <a:buNone/>
            </a:pPr>
            <a:r>
              <a:rPr lang="ar-SA" sz="2200" dirty="0">
                <a:cs typeface="B Mitra" panose="00000400000000000000" pitchFamily="2" charset="-78"/>
              </a:rPr>
              <a:t> </a:t>
            </a:r>
            <a:r>
              <a:rPr lang="ar-SA" sz="2200" b="1" dirty="0">
                <a:highlight>
                  <a:srgbClr val="FFE7FF"/>
                </a:highlight>
                <a:cs typeface="B Mitra" panose="00000400000000000000" pitchFamily="2" charset="-78"/>
              </a:rPr>
              <a:t>نیاز به سیستم های بهداشتی وجود </a:t>
            </a:r>
            <a:r>
              <a:rPr lang="ar-SA" sz="2200" dirty="0">
                <a:cs typeface="B Mitra" panose="00000400000000000000" pitchFamily="2" charset="-78"/>
              </a:rPr>
              <a:t>دارد که از طریق تقویت سیستم های بهداشتی و حرکت به سمت پوشش همگانی سلامت، به پیشگیری و درمان چاقی بپردازند. همچنین در زمینه پیشگیری هم از نظر آموزش عمومی و هم اقدامات سیاستی، کار زیادی باید انجام شود</a:t>
            </a:r>
            <a:r>
              <a:rPr lang="en-US" sz="2200" dirty="0">
                <a:cs typeface="B Mitra" panose="00000400000000000000" pitchFamily="2" charset="-78"/>
              </a:rPr>
              <a:t>.</a:t>
            </a:r>
          </a:p>
        </p:txBody>
      </p:sp>
    </p:spTree>
    <p:extLst>
      <p:ext uri="{BB962C8B-B14F-4D97-AF65-F5344CB8AC3E}">
        <p14:creationId xmlns:p14="http://schemas.microsoft.com/office/powerpoint/2010/main" val="452831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DDE0-DE76-1438-51DA-01973DE4E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90BF5-F44F-471C-FF63-AC0D5D724728}"/>
              </a:ext>
            </a:extLst>
          </p:cNvPr>
          <p:cNvSpPr>
            <a:spLocks noGrp="1"/>
          </p:cNvSpPr>
          <p:nvPr>
            <p:ph type="title"/>
          </p:nvPr>
        </p:nvSpPr>
        <p:spPr>
          <a:xfrm>
            <a:off x="1069749" y="3197522"/>
            <a:ext cx="10677832" cy="1280890"/>
          </a:xfrm>
        </p:spPr>
        <p:txBody>
          <a:bodyPr>
            <a:normAutofit/>
          </a:bodyPr>
          <a:lstStyle/>
          <a:p>
            <a:pPr algn="ctr" rtl="1"/>
            <a:r>
              <a:rPr lang="fa-IR" sz="4800" b="1" dirty="0">
                <a:solidFill>
                  <a:schemeClr val="accent6">
                    <a:lumMod val="50000"/>
                  </a:schemeClr>
                </a:solidFill>
                <a:cs typeface="B Zar" pitchFamily="2" charset="-78"/>
              </a:rPr>
              <a:t>با سپاس از توجه شما</a:t>
            </a:r>
            <a:endParaRPr lang="en-US" sz="4800" b="1" dirty="0">
              <a:solidFill>
                <a:schemeClr val="accent6">
                  <a:lumMod val="50000"/>
                </a:schemeClr>
              </a:solidFill>
              <a:cs typeface="B Zar" pitchFamily="2" charset="-78"/>
            </a:endParaRPr>
          </a:p>
        </p:txBody>
      </p:sp>
      <p:pic>
        <p:nvPicPr>
          <p:cNvPr id="4" name="Picture 1" descr="C:\Users\ebrahimifard.BEHDASHT\Desktop\obesity 1403.2.30.jpg">
            <a:extLst>
              <a:ext uri="{FF2B5EF4-FFF2-40B4-BE49-F238E27FC236}">
                <a16:creationId xmlns:a16="http://schemas.microsoft.com/office/drawing/2014/main" id="{E0AFE315-7283-B86F-69E4-82775A0A7F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4111" y="873936"/>
            <a:ext cx="3244645" cy="21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42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17D99A0-B9E1-4DAE-BA55-97A6905430B9}"/>
              </a:ext>
            </a:extLst>
          </p:cNvPr>
          <p:cNvSpPr>
            <a:spLocks noGrp="1"/>
          </p:cNvSpPr>
          <p:nvPr>
            <p:ph type="title"/>
          </p:nvPr>
        </p:nvSpPr>
        <p:spPr>
          <a:xfrm>
            <a:off x="1913658" y="147339"/>
            <a:ext cx="8911687" cy="1280890"/>
          </a:xfrm>
        </p:spPr>
        <p:txBody>
          <a:bodyPr>
            <a:normAutofit/>
          </a:bodyPr>
          <a:lstStyle/>
          <a:p>
            <a:pPr algn="ctr" rtl="1"/>
            <a:r>
              <a:rPr lang="en-US" sz="2800" b="1" dirty="0"/>
              <a:t>Obesity prevalence</a:t>
            </a:r>
            <a:r>
              <a:rPr lang="en-US" sz="2500" dirty="0"/>
              <a:t/>
            </a:r>
            <a:br>
              <a:rPr lang="en-US" sz="2500" dirty="0"/>
            </a:br>
            <a:r>
              <a:rPr lang="fa-IR" sz="3200" b="1" u="sng" dirty="0">
                <a:solidFill>
                  <a:srgbClr val="FF0000"/>
                </a:solidFill>
                <a:cs typeface="B Zar" pitchFamily="2" charset="-78"/>
              </a:rPr>
              <a:t>گیلان رتبه اول چاقی </a:t>
            </a:r>
            <a:r>
              <a:rPr lang="fa-IR" sz="2800" b="1" u="sng" dirty="0">
                <a:solidFill>
                  <a:srgbClr val="0070C0"/>
                </a:solidFill>
                <a:cs typeface="B Zar" pitchFamily="2" charset="-78"/>
              </a:rPr>
              <a:t>در کشور در گروه سنی بالای 18 سال</a:t>
            </a:r>
            <a:endParaRPr lang="en-US" sz="2400" b="1" dirty="0">
              <a:solidFill>
                <a:srgbClr val="0070C0"/>
              </a:solidFill>
            </a:endParaRPr>
          </a:p>
        </p:txBody>
      </p:sp>
      <p:sp>
        <p:nvSpPr>
          <p:cNvPr id="4" name="Slide Number Placeholder 3">
            <a:extLst>
              <a:ext uri="{FF2B5EF4-FFF2-40B4-BE49-F238E27FC236}">
                <a16:creationId xmlns:a16="http://schemas.microsoft.com/office/drawing/2014/main" id="{D5BE9A8C-8D99-4FB2-932E-2C96624EE99E}"/>
              </a:ext>
            </a:extLst>
          </p:cNvPr>
          <p:cNvSpPr>
            <a:spLocks noGrp="1"/>
          </p:cNvSpPr>
          <p:nvPr>
            <p:ph type="sldNum" sz="quarter" idx="12"/>
          </p:nvPr>
        </p:nvSpPr>
        <p:spPr/>
        <p:txBody>
          <a:bodyPr/>
          <a:lstStyle/>
          <a:p>
            <a:fld id="{0BAF9AD2-BE75-498E-B142-D1CD4DDAF1D4}" type="slidenum">
              <a:rPr lang="en-US" smtClean="0"/>
              <a:t>5</a:t>
            </a:fld>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0301" y="1251492"/>
            <a:ext cx="10058400" cy="5486400"/>
          </a:xfrm>
          <a:prstGeom prst="rect">
            <a:avLst/>
          </a:prstGeom>
        </p:spPr>
      </p:pic>
      <p:sp>
        <p:nvSpPr>
          <p:cNvPr id="2" name="Right Arrow 1"/>
          <p:cNvSpPr/>
          <p:nvPr/>
        </p:nvSpPr>
        <p:spPr>
          <a:xfrm>
            <a:off x="615312" y="4963886"/>
            <a:ext cx="1449977" cy="7053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04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5" y="169818"/>
            <a:ext cx="10136777" cy="1031966"/>
          </a:xfrm>
        </p:spPr>
        <p:txBody>
          <a:bodyPr>
            <a:normAutofit/>
          </a:bodyPr>
          <a:lstStyle/>
          <a:p>
            <a:pPr algn="ctr" rtl="1"/>
            <a:r>
              <a:rPr lang="fa-IR" sz="2800" b="1" dirty="0">
                <a:solidFill>
                  <a:srgbClr val="002060"/>
                </a:solidFill>
                <a:cs typeface="B Zar" panose="00000400000000000000" pitchFamily="2" charset="-78"/>
              </a:rPr>
              <a:t>مقایسه </a:t>
            </a:r>
            <a:r>
              <a:rPr lang="fa-IR" sz="2800" b="1" dirty="0">
                <a:solidFill>
                  <a:srgbClr val="C00000"/>
                </a:solidFill>
                <a:cs typeface="B Zar" panose="00000400000000000000" pitchFamily="2" charset="-78"/>
              </a:rPr>
              <a:t>شیوع اضافه وزن و چاقی </a:t>
            </a:r>
            <a:r>
              <a:rPr lang="fa-IR" sz="2800" b="1" dirty="0">
                <a:solidFill>
                  <a:srgbClr val="002060"/>
                </a:solidFill>
                <a:cs typeface="B Zar" panose="00000400000000000000" pitchFamily="2" charset="-78"/>
              </a:rPr>
              <a:t>افراد بالای 18 سال استان گیلان با کشور، گزارش نتایج پیمایش بیماری های غیرواگیر سال 1400</a:t>
            </a:r>
            <a:r>
              <a:rPr lang="en-US" sz="2800" b="1" dirty="0">
                <a:solidFill>
                  <a:srgbClr val="002060"/>
                </a:solidFill>
                <a:cs typeface="B Zar" panose="00000400000000000000" pitchFamily="2" charset="-78"/>
              </a:rPr>
              <a:t> </a:t>
            </a:r>
            <a:endParaRPr lang="en-US" sz="2400" dirty="0">
              <a:solidFill>
                <a:srgbClr val="002060"/>
              </a:solidFill>
            </a:endParaRPr>
          </a:p>
        </p:txBody>
      </p:sp>
      <p:graphicFrame>
        <p:nvGraphicFramePr>
          <p:cNvPr id="6" name="Content Placeholder 5"/>
          <p:cNvGraphicFramePr>
            <a:graphicFrameLocks noGrp="1"/>
          </p:cNvGraphicFramePr>
          <p:nvPr>
            <p:ph idx="1"/>
          </p:nvPr>
        </p:nvGraphicFramePr>
        <p:xfrm>
          <a:off x="1423851" y="1619795"/>
          <a:ext cx="9940835" cy="455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72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F4D9-7078-E739-AE38-F15733991128}"/>
              </a:ext>
            </a:extLst>
          </p:cNvPr>
          <p:cNvPicPr>
            <a:picLocks noChangeAspect="1"/>
          </p:cNvPicPr>
          <p:nvPr/>
        </p:nvPicPr>
        <p:blipFill>
          <a:blip r:embed="rId2"/>
          <a:stretch>
            <a:fillRect/>
          </a:stretch>
        </p:blipFill>
        <p:spPr>
          <a:xfrm>
            <a:off x="1059426" y="408868"/>
            <a:ext cx="10073148" cy="6286899"/>
          </a:xfrm>
          <a:prstGeom prst="rect">
            <a:avLst/>
          </a:prstGeom>
        </p:spPr>
      </p:pic>
    </p:spTree>
    <p:extLst>
      <p:ext uri="{BB962C8B-B14F-4D97-AF65-F5344CB8AC3E}">
        <p14:creationId xmlns:p14="http://schemas.microsoft.com/office/powerpoint/2010/main" val="418279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D556B-779E-03B1-FB84-248791D36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4116" y="0"/>
            <a:ext cx="10161639" cy="6858000"/>
          </a:xfrm>
          <a:prstGeom prst="rect">
            <a:avLst/>
          </a:prstGeom>
        </p:spPr>
      </p:pic>
    </p:spTree>
    <p:extLst>
      <p:ext uri="{BB962C8B-B14F-4D97-AF65-F5344CB8AC3E}">
        <p14:creationId xmlns:p14="http://schemas.microsoft.com/office/powerpoint/2010/main" val="345018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821644-7390-3486-22C0-DE2AA032D745}"/>
              </a:ext>
            </a:extLst>
          </p:cNvPr>
          <p:cNvGraphicFramePr>
            <a:graphicFrameLocks noGrp="1"/>
          </p:cNvGraphicFramePr>
          <p:nvPr>
            <p:extLst>
              <p:ext uri="{D42A27DB-BD31-4B8C-83A1-F6EECF244321}">
                <p14:modId xmlns:p14="http://schemas.microsoft.com/office/powerpoint/2010/main" val="1952052385"/>
              </p:ext>
            </p:extLst>
          </p:nvPr>
        </p:nvGraphicFramePr>
        <p:xfrm>
          <a:off x="766916" y="275647"/>
          <a:ext cx="10766323" cy="6306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9051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89DC8C-DB57-4F4D-9F3D-3ECA8FA04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C4BAEAB-9DDD-44DF-9A5B-4A42B6652808}">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1F9953B-8149-45FD-8316-A4B39A7BBE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6846</TotalTime>
  <Words>2684</Words>
  <Application>Microsoft Office PowerPoint</Application>
  <PresentationFormat>Widescreen</PresentationFormat>
  <Paragraphs>174</Paragraphs>
  <Slides>44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2  Titr</vt:lpstr>
      <vt:lpstr>AngsanaUPC</vt:lpstr>
      <vt:lpstr>Arial</vt:lpstr>
      <vt:lpstr>B Mitra</vt:lpstr>
      <vt:lpstr>B Nazanin</vt:lpstr>
      <vt:lpstr>B Titr</vt:lpstr>
      <vt:lpstr>B Traffic</vt:lpstr>
      <vt:lpstr>B Zar</vt:lpstr>
      <vt:lpstr>Calibri</vt:lpstr>
      <vt:lpstr>Calibri Light</vt:lpstr>
      <vt:lpstr>Tahoma</vt:lpstr>
      <vt:lpstr>Times New Roman</vt:lpstr>
      <vt:lpstr>Wingdings</vt:lpstr>
      <vt:lpstr>Wingdings 3</vt:lpstr>
      <vt:lpstr>1_Office Theme</vt:lpstr>
      <vt:lpstr>بسمه تعالی  پیشگیری و کنترل اضافه وزن و چاقی در بزرگسالان</vt:lpstr>
      <vt:lpstr>چاقی معضل گریبانگیر کشورهای دنیا</vt:lpstr>
      <vt:lpstr>تاثیر چاقی بر سلامت عمومی</vt:lpstr>
      <vt:lpstr>وضعیت چاقی در جهان</vt:lpstr>
      <vt:lpstr>Obesity prevalence گیلان رتبه اول چاقی در کشور در گروه سنی بالای 18 سال</vt:lpstr>
      <vt:lpstr>مقایسه شیوع اضافه وزن و چاقی افراد بالای 18 سال استان گیلان با کشور، گزارش نتایج پیمایش بیماری های غیرواگیر سال 1400 </vt:lpstr>
      <vt:lpstr>PowerPoint Presentation</vt:lpstr>
      <vt:lpstr>PowerPoint Presentation</vt:lpstr>
      <vt:lpstr>PowerPoint Presentation</vt:lpstr>
      <vt:lpstr>تعریف چاقی</vt:lpstr>
      <vt:lpstr>انواع چاقی در بزرگسالان</vt:lpstr>
      <vt:lpstr>PowerPoint Presentation</vt:lpstr>
      <vt:lpstr>اگر فرد بین دریافت و مصرف انرژی از طریق خوردن و ورزش منظم  تعادل برقرار نکند چربی ساخته می شود و فرد دچار اضافه وزن و چاقی می شود.</vt:lpstr>
      <vt:lpstr>PowerPoint Presentation</vt:lpstr>
      <vt:lpstr>PowerPoint Presentation</vt:lpstr>
      <vt:lpstr>PowerPoint Presentation</vt:lpstr>
      <vt:lpstr>محاسبه نمایه توده بدنی </vt:lpstr>
      <vt:lpstr>نحوه اندازه گیری صحیح وزن</vt:lpstr>
      <vt:lpstr>چاقی شکمی-اندازه گیری دور کمر</vt:lpstr>
      <vt:lpstr>اندازه گیری دور کمر</vt:lpstr>
      <vt:lpstr>PowerPoint Presentation</vt:lpstr>
      <vt:lpstr>هرم غذايي ایران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 بیماران مبتلا به اضافه وزن و چاقی و برای پیشگیری از چاقی نکات زیر باید آموزش داده شود:</vt:lpstr>
      <vt:lpstr>به بیماران مبتلا به اضافه وزن و چاقی و برای پیشگیری از چاقی نکات زیر باید آموزش داده شود:</vt:lpstr>
      <vt:lpstr>PowerPoint Presentation</vt:lpstr>
      <vt:lpstr>فعالیت بدنی:</vt:lpstr>
      <vt:lpstr>پیشگیری از چاقی</vt:lpstr>
      <vt:lpstr>غربالگری تغذیه ای 30 تا 59 سال (میانسالان)  ویژه مراقب سلامت /بهورز</vt:lpstr>
      <vt:lpstr>فرایند و فلوچارت ارجاع</vt:lpstr>
      <vt:lpstr>غربالگری تغذیه ای جوانان29-18 سال ویژه مراقب سلامت/بهورز مبتلا به اضافه وزن و چاقی</vt:lpstr>
      <vt:lpstr>غربالگری تغذیه ای میانسالان(59-30 سال) ویژه مراقب سلامت/بهورز مبتلا به اضافه وزن</vt:lpstr>
      <vt:lpstr>غربالگری تغذیه ای میانسالان(59-30 سال) ویژه مراقب سلامت/بهورز مبتلا به چاقی</vt:lpstr>
      <vt:lpstr>پیشگیری از چاقی</vt:lpstr>
      <vt:lpstr>با سپاس از توجه شما</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عبدالهي خانم دكتر زهرا</dc:creator>
  <cp:lastModifiedBy>Behvarzi</cp:lastModifiedBy>
  <cp:revision>485</cp:revision>
  <cp:lastPrinted>2023-01-07T06:36:04Z</cp:lastPrinted>
  <dcterms:created xsi:type="dcterms:W3CDTF">2018-07-07T04:23:15Z</dcterms:created>
  <dcterms:modified xsi:type="dcterms:W3CDTF">2025-08-30T09:11:18Z</dcterms:modified>
</cp:coreProperties>
</file>